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345" r:id="rId3"/>
    <p:sldId id="346" r:id="rId4"/>
    <p:sldId id="347" r:id="rId5"/>
    <p:sldId id="282" r:id="rId6"/>
    <p:sldId id="283" r:id="rId7"/>
    <p:sldId id="343" r:id="rId8"/>
    <p:sldId id="344" r:id="rId9"/>
    <p:sldId id="348" r:id="rId10"/>
    <p:sldId id="272" r:id="rId11"/>
    <p:sldId id="260" r:id="rId12"/>
    <p:sldId id="349" r:id="rId13"/>
    <p:sldId id="350" r:id="rId14"/>
    <p:sldId id="351" r:id="rId15"/>
    <p:sldId id="352" r:id="rId16"/>
    <p:sldId id="353" r:id="rId17"/>
    <p:sldId id="261" r:id="rId18"/>
    <p:sldId id="310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11" r:id="rId31"/>
    <p:sldId id="366" r:id="rId32"/>
    <p:sldId id="365" r:id="rId33"/>
    <p:sldId id="262" r:id="rId34"/>
    <p:sldId id="273" r:id="rId35"/>
    <p:sldId id="263" r:id="rId36"/>
    <p:sldId id="264" r:id="rId37"/>
    <p:sldId id="320" r:id="rId38"/>
    <p:sldId id="321" r:id="rId39"/>
    <p:sldId id="329" r:id="rId40"/>
    <p:sldId id="328" r:id="rId41"/>
    <p:sldId id="323" r:id="rId42"/>
    <p:sldId id="294" r:id="rId43"/>
    <p:sldId id="330" r:id="rId44"/>
    <p:sldId id="331" r:id="rId45"/>
    <p:sldId id="312" r:id="rId46"/>
    <p:sldId id="313" r:id="rId47"/>
    <p:sldId id="314" r:id="rId48"/>
    <p:sldId id="315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266" r:id="rId61"/>
    <p:sldId id="267" r:id="rId62"/>
    <p:sldId id="268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95320" autoAdjust="0"/>
  </p:normalViewPr>
  <p:slideViewPr>
    <p:cSldViewPr>
      <p:cViewPr varScale="1">
        <p:scale>
          <a:sx n="105" d="100"/>
          <a:sy n="105" d="100"/>
        </p:scale>
        <p:origin x="1092" y="102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6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6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6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6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1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2820615" y="2144316"/>
            <a:ext cx="6587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조회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계좌조회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기타조회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즉시이체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신탁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뱅킹보안관리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이용기기등록서비스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보안차단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r>
              <a:rPr lang="en-US" altLang="ko-KR" b="1" dirty="0"/>
              <a:t>)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실시간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1:1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고객응대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9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95436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815552" y="30786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2014339" y="226912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40E571-62B1-4807-8EF5-DC1602F9DE82}"/>
              </a:ext>
            </a:extLst>
          </p:cNvPr>
          <p:cNvSpPr txBox="1"/>
          <p:nvPr/>
        </p:nvSpPr>
        <p:spPr>
          <a:xfrm>
            <a:off x="2335799" y="240955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가시성</a:t>
            </a:r>
            <a:endParaRPr lang="en-US" sz="1500" dirty="0"/>
          </a:p>
        </p:txBody>
      </p:sp>
      <p:pic>
        <p:nvPicPr>
          <p:cNvPr id="2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4892ACD7-4840-49A4-A99E-B0A728C0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96255" y="366945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1AEB17-F02A-4973-828E-4F8661C04CFB}"/>
              </a:ext>
            </a:extLst>
          </p:cNvPr>
          <p:cNvSpPr txBox="1"/>
          <p:nvPr/>
        </p:nvSpPr>
        <p:spPr>
          <a:xfrm>
            <a:off x="2217715" y="3809879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직관성</a:t>
            </a:r>
            <a:endParaRPr lang="en-US" sz="1500" dirty="0"/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3332909" y="159625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3636404" y="1696635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4298049">
            <a:off x="3829236" y="239917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698476">
            <a:off x="3096320" y="2719861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8EF8AFE-B9C4-432A-8422-54AE7019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401668">
            <a:off x="3093662" y="35918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40" y="721862"/>
            <a:ext cx="822962" cy="1072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2D9F77-9CD0-4C65-A0E1-75C2559A7D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0" y="2283060"/>
            <a:ext cx="1606699" cy="17246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9709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시스템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 대한 수익률을 설정함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펀드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펀드 상품별 위험도에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r>
                        <a:rPr lang="ko-KR" altLang="en-US" sz="1400" dirty="0">
                          <a:latin typeface="고딕"/>
                        </a:rPr>
                        <a:t>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</a:t>
                      </a:r>
                      <a:r>
                        <a:rPr lang="en-US" altLang="ko-KR" sz="1400" dirty="0">
                          <a:latin typeface="고딕"/>
                        </a:rPr>
                        <a:t>ISA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ko-KR" altLang="en-US" sz="1400" dirty="0">
                          <a:latin typeface="고딕"/>
                        </a:rPr>
                        <a:t> 종류에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관리자페이지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 접속 시 등록된 </a:t>
                      </a: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로만 접속할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로그인시</a:t>
                      </a:r>
                      <a:r>
                        <a:rPr lang="ko-KR" altLang="en-US" sz="1400" dirty="0"/>
                        <a:t> 권한에 따라 표시되는 메뉴가 </a:t>
                      </a:r>
                      <a:r>
                        <a:rPr lang="ko-KR" altLang="en-US" sz="1400" dirty="0" err="1"/>
                        <a:t>달라야함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상담원은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상담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문의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응답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조회만 가능해야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관리자는 펀드</a:t>
                      </a:r>
                      <a:r>
                        <a:rPr lang="en-US" altLang="ko-KR" sz="1400" dirty="0"/>
                        <a:t>, ISA, DB </a:t>
                      </a:r>
                      <a:r>
                        <a:rPr lang="ko-KR" altLang="en-US" sz="1400" dirty="0"/>
                        <a:t>조회 서버 실행 여부를 </a:t>
                      </a:r>
                      <a:r>
                        <a:rPr lang="ko-KR" altLang="en-US" sz="1400" dirty="0" err="1"/>
                        <a:t>모니터릴</a:t>
                      </a:r>
                      <a:r>
                        <a:rPr lang="ko-KR" altLang="en-US" sz="1400" dirty="0"/>
                        <a:t> 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OFF</a:t>
                      </a:r>
                      <a:r>
                        <a:rPr lang="ko-KR" altLang="en-US" sz="1400" dirty="0" err="1"/>
                        <a:t>된경우</a:t>
                      </a:r>
                      <a:r>
                        <a:rPr lang="ko-KR" altLang="en-US" sz="1400" dirty="0"/>
                        <a:t> 관리자 페이지에서 실행할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09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63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시스템 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</a:t>
                      </a:r>
                      <a:r>
                        <a:rPr lang="ko-KR" altLang="en-US" sz="1400" dirty="0"/>
                        <a:t>분까지 시스템 점검시간으로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사용자는 은행 서비스를 이용하지 못함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메인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  <a:r>
                        <a:rPr lang="ko-KR" altLang="en-US" sz="1400" dirty="0"/>
                        <a:t>가 화면에 존재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상품별 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접속일시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접속</a:t>
                      </a:r>
                      <a:r>
                        <a:rPr lang="en-US" altLang="ko-KR" sz="1400" dirty="0"/>
                        <a:t>Ip, </a:t>
                      </a:r>
                      <a:r>
                        <a:rPr lang="ko-KR" altLang="en-US" sz="1400" dirty="0"/>
                        <a:t>거래일시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추천상품이 표시 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비회원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비회원은 상품설명 및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고객센터만 접근 가능하며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이외 페이지 접속 시 로그인 화면으로 이동함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투자성향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분석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개의 설문 문항을 사용자가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각 문항별 점수를 매겨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투자자의 성향을 분석하며 해당 성향은 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상품에서 사용해야함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2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108529"/>
              </p:ext>
            </p:extLst>
          </p:nvPr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검색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검색메뉴 클릭 시 검색 페이지로 이동되며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메뉴검색 또는 금융상품 검색이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종합 보고서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해당 사용자의 전년도 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년치에 대한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·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적금 및 대출 잔액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예금이나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대출의 이자 수취액과 </a:t>
                      </a:r>
                      <a:r>
                        <a:rPr lang="ko-KR" altLang="en-US" sz="1400" b="0" i="0" dirty="0" err="1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납부액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펀드 납입액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각종 수수료와 세액 등이 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표시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알림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설정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 또는 사용자 중요 정보 변경 시 해당 이력을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고딕"/>
                        </a:rPr>
                        <a:t>사용자에게 메일을 </a:t>
                      </a:r>
                      <a:r>
                        <a:rPr lang="ko-KR" altLang="en-US" sz="1400" dirty="0" err="1">
                          <a:latin typeface="고딕"/>
                        </a:rPr>
                        <a:t>보내줘야함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실시간상담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상담 시 로그인 되어있는 상담원을 분배하여 </a:t>
                      </a:r>
                      <a:r>
                        <a:rPr lang="ko-KR" altLang="en-US" sz="1400" dirty="0" err="1"/>
                        <a:t>배정해줘야함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116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79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대출에 대한 상품을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판매중지 할 수 있어야함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의 경우 상품에 대한 구성을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사용자를 선택하여 사용자 정보 이력조회가 가능해야 하며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계정을 거래제한 리스트에 등록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삭제가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등록된 사용자는 이체가 제한되어야 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메뉴관리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관리자가 메뉴를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승인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상품 가입시 관리자 판단 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승인이 필요한 경우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가입여부 승인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반려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이력관리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</a:t>
                      </a:r>
                      <a:r>
                        <a:rPr lang="ko-KR" altLang="en-US" sz="1400" dirty="0"/>
                        <a:t>에 대한 상품별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가입자 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등락률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누적금액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등을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325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멤버쉽</a:t>
                      </a:r>
                      <a:r>
                        <a:rPr lang="ko-KR" altLang="en-US" sz="1400" dirty="0">
                          <a:latin typeface="고딕"/>
                        </a:rPr>
                        <a:t> 등급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VIP</a:t>
                      </a:r>
                      <a:r>
                        <a:rPr lang="ko-KR" altLang="en-US" sz="1400" dirty="0"/>
                        <a:t>등급을 제외한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등급조건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쌓아야 하는 포인트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대해 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 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 할 수 있어야함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답변등록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블라인드처리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종류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예적금</a:t>
                      </a:r>
                      <a:r>
                        <a:rPr lang="ko-KR" altLang="en-US" sz="1400" dirty="0"/>
                        <a:t>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대한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수익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가입자수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수익금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평균 수익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이자 지급액 등을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년 단위로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정산이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36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499"/>
          <a:ext cx="11511144" cy="42110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회원가입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내용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간편비밀번호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전화번호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직업군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우편번호를 입력해서 </a:t>
                      </a:r>
                      <a:r>
                        <a:rPr lang="ko-KR" altLang="en-US" sz="1400" dirty="0" err="1"/>
                        <a:t>회원가입함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아이디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영문자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숫자만 입력 가능하며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길이가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자리 </a:t>
                      </a:r>
                      <a:r>
                        <a:rPr lang="en-US" altLang="ko-KR" sz="1400" dirty="0"/>
                        <a:t>~ 15</a:t>
                      </a:r>
                      <a:r>
                        <a:rPr lang="ko-KR" altLang="en-US" sz="1400" dirty="0"/>
                        <a:t>자리만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영문자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>
                          <a:latin typeface="고딕"/>
                        </a:rPr>
                        <a:t>숫자 </a:t>
                      </a:r>
                      <a:r>
                        <a:rPr lang="en-US" altLang="ko-KR" sz="1400" dirty="0">
                          <a:latin typeface="고딕"/>
                        </a:rPr>
                        <a:t>+( !@#$%^&amp;*()-_ )</a:t>
                      </a:r>
                      <a:r>
                        <a:rPr lang="ko-KR" altLang="en-US" sz="1400" dirty="0">
                          <a:latin typeface="고딕"/>
                        </a:rPr>
                        <a:t>특수문자가 모두 포함된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길이가 </a:t>
                      </a:r>
                      <a:r>
                        <a:rPr lang="en-US" altLang="ko-KR" sz="1400" dirty="0">
                          <a:latin typeface="고딕"/>
                        </a:rPr>
                        <a:t>6 ~ 15</a:t>
                      </a:r>
                      <a:r>
                        <a:rPr lang="ko-KR" altLang="en-US" sz="1400" dirty="0">
                          <a:latin typeface="고딕"/>
                        </a:rPr>
                        <a:t>자리만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숫자가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연속되지 않거나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자리 이상 포함되지 않은 경우에만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 등록이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계좌생성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가입 완료 시 자동으로 계좌 생성되어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인증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등록 시 이메일 인증 후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 인증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핸드폰으로 실명 인증 후 가입이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가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 존재하는 경우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를 확인하여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입력한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와 동일한 경우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시 로그인 시간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접속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ko-KR" altLang="en-US" sz="1400" dirty="0" err="1">
                          <a:latin typeface="고딕"/>
                        </a:rPr>
                        <a:t>남아야함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계정 잠금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 이상 틀릴 경우 해당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는 비활성화 되며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인증 후</a:t>
                      </a:r>
                      <a:r>
                        <a:rPr lang="en-US" altLang="ko-KR" sz="1400" dirty="0">
                          <a:latin typeface="고딕"/>
                        </a:rPr>
                        <a:t> PW </a:t>
                      </a:r>
                      <a:r>
                        <a:rPr lang="ko-KR" altLang="en-US" sz="1400" dirty="0">
                          <a:latin typeface="고딕"/>
                        </a:rPr>
                        <a:t>재설정할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 비밀번호 입력하여 일치하는 경우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를 찾을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 입력 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아이디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계좌비밀번호가 일치하는 경우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를 재설정 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39467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00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PW, </a:t>
                      </a:r>
                      <a:r>
                        <a:rPr lang="ko-KR" altLang="en-US" sz="1400" dirty="0">
                          <a:latin typeface="고딕"/>
                        </a:rPr>
                        <a:t>임시비밀번호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주소를 수정할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수정 시 </a:t>
                      </a:r>
                      <a:r>
                        <a:rPr lang="en-US" altLang="ko-KR" sz="1400" dirty="0">
                          <a:latin typeface="고딕"/>
                        </a:rPr>
                        <a:t>PW </a:t>
                      </a:r>
                      <a:r>
                        <a:rPr lang="ko-KR" altLang="en-US" sz="1400" dirty="0">
                          <a:latin typeface="고딕"/>
                        </a:rPr>
                        <a:t>검증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 수정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 핸드폰 인증 후 변경할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보유한 계좌를 모두 해지한 후 예치금이 </a:t>
                      </a:r>
                      <a:r>
                        <a:rPr lang="en-US" altLang="ko-KR" sz="1400" dirty="0">
                          <a:latin typeface="고딕"/>
                        </a:rPr>
                        <a:t>0</a:t>
                      </a:r>
                      <a:r>
                        <a:rPr lang="ko-KR" altLang="en-US" sz="1400" dirty="0">
                          <a:latin typeface="고딕"/>
                        </a:rPr>
                        <a:t>원인 경우에만 탈퇴가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Email</a:t>
                      </a:r>
                      <a:r>
                        <a:rPr lang="ko-KR" altLang="en-US" sz="1400" dirty="0">
                          <a:latin typeface="고딕"/>
                        </a:rPr>
                        <a:t>인증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인증번호 후 탈퇴를 진행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미 가입 고객의 경우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가입이 되어있어야 탈퇴가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금융거래제한시 고객센터 문의를 통해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해지신청할</a:t>
                      </a:r>
                      <a:r>
                        <a:rPr lang="ko-KR" altLang="en-US" sz="1400" dirty="0">
                          <a:latin typeface="고딕"/>
                        </a:rPr>
                        <a:t>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73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063552" y="559788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hlinkClick r:id="rId3"/>
              </a:rPr>
              <a:t>http://biz.newdaily.co.kr/site/data/html/2019/09/02/2019090200151.html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3503712" y="2124564"/>
            <a:ext cx="4896544" cy="3286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1476979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2483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 가입 시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가입여부를 체크하여 가입 할 수 있으며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가입 하지 않은 경우 추후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신청메뉴에서 본인 인증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설정된 조건에 따라 등급이 결정되어 등급별 </a:t>
                      </a:r>
                      <a:r>
                        <a:rPr lang="ko-KR" altLang="en-US" sz="1400" dirty="0" err="1">
                          <a:latin typeface="고딕"/>
                        </a:rPr>
                        <a:t>해택</a:t>
                      </a:r>
                      <a:r>
                        <a:rPr lang="ko-KR" altLang="en-US" sz="1400" dirty="0">
                          <a:latin typeface="고딕"/>
                        </a:rPr>
                        <a:t> 제공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예금 적금에 대해 이자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 err="1">
                          <a:latin typeface="고딕"/>
                        </a:rPr>
                        <a:t>해택을</a:t>
                      </a:r>
                      <a:r>
                        <a:rPr lang="ko-KR" altLang="en-US" sz="1400" dirty="0">
                          <a:latin typeface="고딕"/>
                        </a:rPr>
                        <a:t> 줌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W, F, C, A, VIP</a:t>
                      </a:r>
                      <a:r>
                        <a:rPr lang="ko-KR" altLang="en-US" sz="1400" dirty="0">
                          <a:latin typeface="고딕"/>
                        </a:rPr>
                        <a:t>로 나뉘며 </a:t>
                      </a:r>
                      <a:r>
                        <a:rPr lang="en-US" altLang="ko-KR" sz="1400" dirty="0">
                          <a:latin typeface="고딕"/>
                        </a:rPr>
                        <a:t>W 0%, F 0.1%, C 0.15%, A 0.2%, VIP 0.3% </a:t>
                      </a:r>
                      <a:r>
                        <a:rPr lang="ko-KR" altLang="en-US" sz="1400" dirty="0">
                          <a:latin typeface="고딕"/>
                        </a:rPr>
                        <a:t>추가 이자를 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적립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월별 계좌 예치금</a:t>
                      </a:r>
                      <a:r>
                        <a:rPr lang="en-US" altLang="ko-KR" sz="1400" dirty="0">
                          <a:latin typeface="고딕"/>
                        </a:rPr>
                        <a:t>(10</a:t>
                      </a:r>
                      <a:r>
                        <a:rPr lang="ko-KR" altLang="en-US" sz="1400" dirty="0">
                          <a:latin typeface="고딕"/>
                        </a:rPr>
                        <a:t>만원당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), </a:t>
                      </a:r>
                      <a:r>
                        <a:rPr lang="ko-KR" altLang="en-US" sz="1400" dirty="0">
                          <a:latin typeface="고딕"/>
                        </a:rPr>
                        <a:t>거래내역 횟수당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일당 </a:t>
                      </a:r>
                      <a:r>
                        <a:rPr lang="en-US" altLang="ko-KR" sz="1400" dirty="0">
                          <a:latin typeface="고딕"/>
                        </a:rPr>
                        <a:t>10</a:t>
                      </a:r>
                      <a:r>
                        <a:rPr lang="ko-KR" altLang="en-US" sz="1400" dirty="0">
                          <a:latin typeface="고딕"/>
                        </a:rPr>
                        <a:t>회 적립제한</a:t>
                      </a:r>
                      <a:r>
                        <a:rPr lang="en-US" altLang="ko-KR" sz="1400" dirty="0">
                          <a:latin typeface="고딕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가입 시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포인트 적립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소멸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포인트는 적립일 기점으로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 뒤 소멸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일반적으로 탈퇴는 불가능하며 사용자 계정탈퇴 시에만 </a:t>
                      </a:r>
                      <a:r>
                        <a:rPr lang="ko-KR" altLang="en-US" sz="1400" dirty="0" err="1">
                          <a:latin typeface="고딕"/>
                        </a:rPr>
                        <a:t>탈퇴됨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3012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92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계좌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활성화된 모든 종류의 계좌를 조회할 수 </a:t>
                      </a:r>
                      <a:r>
                        <a:rPr lang="ko-KR" altLang="en-US" sz="1400" dirty="0" err="1"/>
                        <a:t>있어야하며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조회 결과를 다운로드 받을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</a:t>
                      </a:r>
                      <a:r>
                        <a:rPr lang="ko-KR" altLang="en-US" sz="1400" dirty="0" err="1"/>
                        <a:t>선택시</a:t>
                      </a:r>
                      <a:r>
                        <a:rPr lang="ko-KR" altLang="en-US" sz="1400" dirty="0"/>
                        <a:t> 해당 계좌의 이체이력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정보를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766110196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각 상품 가입 시 계좌가 발급되며 계좌의 종류는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64504829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별칭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계좌는 사용자가 별칭을 지정할 수 있음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오류 시 해당 계좌는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 처리되어 송금할 수 없게 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비밀번호를 설정하여 활성화함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인증 및 핸드폰 인증 후 해지 입금계좌 입력하여 해당계좌로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잔액 모두 이체 되며 이후 해지처리됨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124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982273"/>
              </p:ext>
            </p:extLst>
          </p:nvPr>
        </p:nvGraphicFramePr>
        <p:xfrm>
          <a:off x="338739" y="1697500"/>
          <a:ext cx="11511143" cy="44244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이체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이체 금액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없으면 입력 안함</a:t>
                      </a:r>
                      <a:r>
                        <a:rPr lang="en-US" altLang="ko-KR" sz="1400" dirty="0"/>
                        <a:t>),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메모를 입력하여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이체를 진행하며 상대 계좌가 유효하고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이체액이 계좌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ko-KR" altLang="en-US" sz="1400" dirty="0"/>
                        <a:t>보다 크지 않을 경우에만 이체가 </a:t>
                      </a:r>
                      <a:r>
                        <a:rPr lang="ko-KR" altLang="en-US" sz="1400" dirty="0" err="1"/>
                        <a:t>완료되어야함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이체한도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 </a:t>
                      </a:r>
                      <a:r>
                        <a:rPr lang="ko-KR" altLang="en-US" sz="1400" dirty="0"/>
                        <a:t>등록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이체이력 등에 따라 일일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일회 이체 한도가 정해지며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조건을 만족하였을 경우 설정된 이체 한도내에서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다른 명의 계좌로 이체가 가능함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 이력이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개월간 없을 시 이체한도가 </a:t>
                      </a:r>
                      <a:r>
                        <a:rPr lang="en-US" altLang="ko-KR" sz="1400" dirty="0"/>
                        <a:t>50</a:t>
                      </a:r>
                      <a:r>
                        <a:rPr lang="ko-KR" altLang="en-US" sz="1400" dirty="0"/>
                        <a:t>만원으로 제한됨 본인인증 후 해제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타인 명의 계좌로 이체 비밀번호를 입력하여 송금할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100</a:t>
                      </a:r>
                      <a:r>
                        <a:rPr lang="ko-KR" altLang="en-US" sz="1400" dirty="0">
                          <a:latin typeface="고딕"/>
                        </a:rPr>
                        <a:t>만원 이상 송금하는 경우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를 사용해야 송금이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 비활성화상태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10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계좌는 이체가 제한됨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최장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이내 예정일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시간 설정 후 해당 예약 시간에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이체주기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이체시작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종료일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 후 이체 시작일로부터 주기에 맞춰서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86321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04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08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구분되어 있으며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상품별 상품설명 </a:t>
                      </a:r>
                      <a:r>
                        <a:rPr lang="ko-KR" altLang="en-US" sz="1400" dirty="0" err="1"/>
                        <a:t>존재해야함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약관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상품은 이용 약관이 존재하며 약관에 동의한 경우만 가입할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550074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한달간 신규 가입이 가장 많은 </a:t>
                      </a:r>
                      <a:r>
                        <a:rPr lang="en-US" altLang="ko-KR" sz="1400" dirty="0">
                          <a:latin typeface="고딕"/>
                        </a:rPr>
                        <a:t>Top5 </a:t>
                      </a:r>
                      <a:r>
                        <a:rPr lang="ko-KR" altLang="en-US" sz="1400" dirty="0">
                          <a:latin typeface="고딕"/>
                        </a:rPr>
                        <a:t>상품에 대해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등록 </a:t>
                      </a:r>
                      <a:r>
                        <a:rPr lang="ko-KR" altLang="en-US" sz="1400" dirty="0" err="1">
                          <a:latin typeface="고딕"/>
                        </a:rPr>
                        <a:t>된지</a:t>
                      </a:r>
                      <a:r>
                        <a:rPr lang="ko-KR" altLang="en-US" sz="1400" dirty="0">
                          <a:latin typeface="고딕"/>
                        </a:rPr>
                        <a:t> 한달이 안되거나 최근 추가된</a:t>
                      </a:r>
                      <a:r>
                        <a:rPr lang="en-US" altLang="ko-KR" sz="1400" dirty="0">
                          <a:latin typeface="고딕"/>
                        </a:rPr>
                        <a:t>(5</a:t>
                      </a:r>
                      <a:r>
                        <a:rPr lang="ko-KR" altLang="en-US" sz="1400" dirty="0">
                          <a:latin typeface="고딕"/>
                        </a:rPr>
                        <a:t>개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안에 드는 상품에 대해 신규상품으로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07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0496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예금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정기예금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보통예금은 입출금이 자유롭고 예치기간 제약이 없으나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최초 가입시 입금이후 추가 입금을 할 수 없으며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만기가 </a:t>
                      </a:r>
                      <a:r>
                        <a:rPr lang="ko-KR" altLang="en-US" sz="1400" dirty="0" err="1">
                          <a:latin typeface="고딕"/>
                        </a:rPr>
                        <a:t>정해져있어야함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 예금은 사용용도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수수료 우대항목 체크 후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가입시 심사 후 승인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반려함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 err="1">
                          <a:latin typeface="고딕"/>
                        </a:rPr>
                        <a:t>신청안함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시 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* </a:t>
                      </a:r>
                      <a:r>
                        <a:rPr lang="ko-KR" altLang="en-US" sz="1400" dirty="0">
                          <a:latin typeface="고딕"/>
                        </a:rPr>
                        <a:t>예치금  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20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76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고딕"/>
                        </a:rPr>
                        <a:t>적금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자유적금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정기적금은 의무 납부액을 입금하며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만기까지 </a:t>
                      </a:r>
                      <a:r>
                        <a:rPr lang="ko-KR" altLang="en-US" sz="1400" dirty="0" err="1">
                          <a:latin typeface="고딕"/>
                        </a:rPr>
                        <a:t>납부회차에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½ </a:t>
                      </a:r>
                      <a:r>
                        <a:rPr lang="ko-KR" altLang="en-US" sz="1400" dirty="0">
                          <a:latin typeface="고딕"/>
                        </a:rPr>
                        <a:t>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납부되지 </a:t>
                      </a:r>
                      <a:r>
                        <a:rPr lang="ko-KR" altLang="en-US" sz="1400" dirty="0" err="1">
                          <a:latin typeface="고딕"/>
                        </a:rPr>
                        <a:t>않은경우</a:t>
                      </a:r>
                      <a:r>
                        <a:rPr lang="ko-KR" altLang="en-US" sz="1400" dirty="0">
                          <a:latin typeface="고딕"/>
                        </a:rPr>
                        <a:t>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해지처리함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자유적금은 의무납부액은 존재 </a:t>
                      </a:r>
                      <a:r>
                        <a:rPr lang="ko-KR" altLang="en-US" sz="1400" dirty="0" err="1">
                          <a:latin typeface="고딕"/>
                        </a:rPr>
                        <a:t>하지않음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적금종류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계좌번호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 이체금액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시작일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지정일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자동 해지여부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035582007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최대 납입금액이 존재하며 해당 납입금액 이상은 입금하지 못함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12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2847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펀드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이용 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23:30</a:t>
                      </a:r>
                      <a:r>
                        <a:rPr lang="ko-KR" altLang="en-US" sz="1400" dirty="0">
                          <a:latin typeface="고딕"/>
                        </a:rPr>
                        <a:t>분까지 이체가 가능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위험도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투자 비중에 따라 위험도가 결정됨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7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최소 가입금액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최소 가입금 출금 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하한 수익률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수익률 통보매체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월말 수익률 알림 발송 여부 선택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금액 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고딕"/>
                        </a:rPr>
                        <a:t>시작일</a:t>
                      </a:r>
                      <a:r>
                        <a:rPr lang="en-US" altLang="ko-KR" sz="1400">
                          <a:latin typeface="고딕"/>
                        </a:rPr>
                        <a:t>, </a:t>
                      </a:r>
                      <a:r>
                        <a:rPr lang="ko-KR" altLang="en-US" sz="1400">
                          <a:latin typeface="고딕"/>
                        </a:rPr>
                        <a:t>지정일 선택 후 </a:t>
                      </a:r>
                      <a:r>
                        <a:rPr lang="en-US" altLang="ko-KR" sz="1400">
                          <a:latin typeface="고딕"/>
                        </a:rPr>
                        <a:t>Otp </a:t>
                      </a:r>
                      <a:r>
                        <a:rPr lang="ko-KR" altLang="en-US" sz="1400">
                          <a:latin typeface="고딕"/>
                        </a:rPr>
                        <a:t>및 이메일 인증 후 상품 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5442864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 </a:t>
                      </a:r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이전 하루 뒤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이후 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88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신용등급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신용등급은 </a:t>
                      </a:r>
                      <a:r>
                        <a:rPr lang="en-US" altLang="ko-KR" sz="1400" dirty="0"/>
                        <a:t>9 ~ 1 </a:t>
                      </a:r>
                      <a:r>
                        <a:rPr lang="ko-KR" altLang="en-US" sz="1400" dirty="0"/>
                        <a:t>까지 모두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단계가 존재하며 가입시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에서 시작됨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신용등급은 대출에서만 적용되며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등급이 될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모든 서비스 이용이 제한되며 대출상환만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변동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지정일</a:t>
                      </a:r>
                      <a:r>
                        <a:rPr lang="en-US" altLang="ko-KR" sz="1400" dirty="0">
                          <a:latin typeface="고딕"/>
                        </a:rPr>
                        <a:t>+3</a:t>
                      </a:r>
                      <a:r>
                        <a:rPr lang="ko-KR" altLang="en-US" sz="1400" dirty="0">
                          <a:latin typeface="고딕"/>
                        </a:rPr>
                        <a:t>일내 에 갚지 못하는 경우 등급이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</a:t>
                      </a:r>
                      <a:r>
                        <a:rPr lang="ko-KR" altLang="en-US" sz="1400" dirty="0" err="1">
                          <a:latin typeface="고딕"/>
                        </a:rPr>
                        <a:t>내려감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연속 상환 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대출금 모두 상환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혜택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대출 시 신용 등급에 따른 이자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한도가 변동됨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21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35085"/>
              </p:ext>
            </p:extLst>
          </p:nvPr>
        </p:nvGraphicFramePr>
        <p:xfrm>
          <a:off x="338739" y="1697500"/>
          <a:ext cx="11511143" cy="4023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대출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주택자금대출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예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적금 담보 대출이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상환 방식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만기일시상환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원리금 균등분할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원금 균등 분할 상환이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지급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 담보선택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대출 상환기간 선택</a:t>
                      </a:r>
                      <a:r>
                        <a:rPr lang="en-US" altLang="ko-KR" sz="1400" dirty="0">
                          <a:latin typeface="고딕"/>
                        </a:rPr>
                        <a:t>(10, 15, 20, 30)</a:t>
                      </a: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상환방식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신청여부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 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시작일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종료일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금리 우대항목체크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고딕"/>
                        </a:rPr>
                        <a:t>Otp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및 이메일 인증 후 상품 가입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추후 관리자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심사를 통해 승인 여부 판단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연 소득의 </a:t>
                      </a:r>
                      <a:r>
                        <a:rPr lang="en-US" altLang="ko-KR" sz="1400" dirty="0">
                          <a:latin typeface="고딕"/>
                        </a:rPr>
                        <a:t>70%~100% </a:t>
                      </a:r>
                      <a:r>
                        <a:rPr lang="ko-KR" altLang="en-US" sz="1400" dirty="0">
                          <a:latin typeface="고딕"/>
                        </a:rPr>
                        <a:t>이내 대출이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신용등급에 따라 최대 대출금액 또는 금리가 차등 적용됨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78497113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예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적금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담보 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신용등급에 따라 해지 예상금액의 </a:t>
                      </a:r>
                      <a:r>
                        <a:rPr lang="en-US" altLang="ko-KR" sz="1400" dirty="0">
                          <a:latin typeface="고딕"/>
                        </a:rPr>
                        <a:t>95</a:t>
                      </a:r>
                      <a:r>
                        <a:rPr lang="ko-KR" altLang="en-US" sz="1400" dirty="0">
                          <a:latin typeface="고딕"/>
                        </a:rPr>
                        <a:t>프로 이내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가능한 상품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주택 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주택가격의 최대 </a:t>
                      </a:r>
                      <a:r>
                        <a:rPr lang="en-US" altLang="ko-KR" sz="1400" dirty="0">
                          <a:latin typeface="고딕"/>
                        </a:rPr>
                        <a:t>70% </a:t>
                      </a:r>
                      <a:r>
                        <a:rPr lang="ko-KR" altLang="en-US" sz="1400" dirty="0">
                          <a:latin typeface="고딕"/>
                        </a:rPr>
                        <a:t>까지 대출이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 등급에 따라 최대 대출금액 또는 금리가 차등 적용됨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236153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65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349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이용시간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17:00</a:t>
                      </a:r>
                      <a:r>
                        <a:rPr lang="ko-KR" altLang="en-US" sz="1400" dirty="0">
                          <a:latin typeface="고딕"/>
                        </a:rPr>
                        <a:t>시 사이에만 입금 및 해지가 가능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이력이 없을 경우 테스트를 진행하며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이력에 따른 상품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사용자에게 전달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가입유형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 확인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해지입금계좌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정보 수령여부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수령 매체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우편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문자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선택 후 약관 입력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고딕"/>
                        </a:rPr>
                        <a:t>Otp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및 이메일 인증 후 상품 가입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추후 관리자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심사를 통해 승인 여부 판단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 기준으로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선택하여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변경할 수 있으며 익일부터 해당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포토폴리오로</a:t>
                      </a:r>
                      <a:r>
                        <a:rPr lang="ko-KR" altLang="en-US" sz="1400" dirty="0">
                          <a:latin typeface="고딕"/>
                        </a:rPr>
                        <a:t> 운영됨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변경은 </a:t>
                      </a:r>
                      <a:r>
                        <a:rPr lang="en-US" altLang="ko-KR" sz="1400" dirty="0">
                          <a:latin typeface="고딕"/>
                        </a:rPr>
                        <a:t>00:10 ~ 24:00 </a:t>
                      </a:r>
                      <a:r>
                        <a:rPr lang="ko-KR" altLang="en-US" sz="1400" dirty="0">
                          <a:latin typeface="고딕"/>
                        </a:rPr>
                        <a:t>사이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4643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7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552" y="5654867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	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>
                <a:hlinkClick r:id="rId4"/>
              </a:rPr>
              <a:t>http://www.hani.co.kr/arti/economy/economy_general/909145.html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76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533181"/>
              </p:ext>
            </p:extLst>
          </p:nvPr>
        </p:nvGraphicFramePr>
        <p:xfrm>
          <a:off x="338739" y="1697500"/>
          <a:ext cx="11511143" cy="33582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보안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세션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 이후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분간 이용하지 않을 경우 자동 로그아웃 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분이 남았을 경우 알림 창을 </a:t>
                      </a:r>
                      <a:r>
                        <a:rPr lang="ko-KR" altLang="en-US" sz="1400" dirty="0" err="1"/>
                        <a:t>표시해야함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변경 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로그인한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와 현재 접속된 사용자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다를 경우 로그아웃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년간 이체 이력이 존재하지 않을 경우 계좌보호를 위해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휴면계좌로 전환되며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본인인증 휴면해제가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간편비밀번호 수정이 가능하며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삭제가 가능함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 시 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시리얼 번호를  발급받아</a:t>
                      </a:r>
                      <a:endParaRPr lang="en-US" altLang="ko-KR" sz="140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고딕"/>
                        </a:rPr>
                        <a:t>장치 </a:t>
                      </a:r>
                      <a:r>
                        <a:rPr lang="ko-KR" altLang="en-US" sz="1400" dirty="0">
                          <a:latin typeface="고딕"/>
                        </a:rPr>
                        <a:t>등록이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5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장치는 폐기되어 사용이 제한되며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재발급 후 사용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94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92784"/>
              </p:ext>
            </p:extLst>
          </p:nvPr>
        </p:nvGraphicFramePr>
        <p:xfrm>
          <a:off x="338739" y="1697500"/>
          <a:ext cx="11511143" cy="2660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보안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중요 이력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해지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 비밀번호 변경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회원정보 수정이 발생할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해당 이력을 남겨서 사용자가 확인할 수 있도록 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년내 로그인 이력을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사용시 이메일 인증 하여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로그인 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발급된 </a:t>
                      </a:r>
                      <a:r>
                        <a:rPr lang="en-US" altLang="ko-KR" sz="1400" dirty="0">
                          <a:latin typeface="고딕"/>
                        </a:rPr>
                        <a:t>30</a:t>
                      </a:r>
                      <a:r>
                        <a:rPr lang="ko-KR" altLang="en-US" sz="1400" dirty="0">
                          <a:latin typeface="고딕"/>
                        </a:rPr>
                        <a:t>초간 유지 되는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키를 사용함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25893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881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13124"/>
              </p:ext>
            </p:extLst>
          </p:nvPr>
        </p:nvGraphicFramePr>
        <p:xfrm>
          <a:off x="338738" y="1697500"/>
          <a:ext cx="11511145" cy="34350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로그인 여부 상관없이</a:t>
                      </a:r>
                      <a:r>
                        <a:rPr lang="ko-KR" altLang="en-US" sz="1400" dirty="0"/>
                        <a:t> 공지사항을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Q&amp;A </a:t>
                      </a:r>
                      <a:r>
                        <a:rPr lang="ko-KR" altLang="en-US" sz="1400" dirty="0">
                          <a:latin typeface="고딕"/>
                        </a:rPr>
                        <a:t>등록할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여부 상관없이 </a:t>
                      </a:r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r>
                        <a:rPr lang="ko-KR" altLang="en-US" sz="1400" dirty="0">
                          <a:latin typeface="고딕"/>
                        </a:rPr>
                        <a:t>를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708965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비과세를 제외한 모든 상품은 이자 소득에 대해 </a:t>
                      </a:r>
                      <a:r>
                        <a:rPr lang="en-US" altLang="ko-KR" sz="1400" dirty="0">
                          <a:latin typeface="고딕"/>
                        </a:rPr>
                        <a:t>14%</a:t>
                      </a:r>
                      <a:r>
                        <a:rPr lang="ko-KR" altLang="en-US" sz="1400" dirty="0">
                          <a:latin typeface="고딕"/>
                        </a:rPr>
                        <a:t> 이자소득세와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소득세의 </a:t>
                      </a:r>
                      <a:r>
                        <a:rPr lang="en-US" altLang="ko-KR" sz="1400" dirty="0">
                          <a:latin typeface="고딕"/>
                        </a:rPr>
                        <a:t>10%</a:t>
                      </a:r>
                      <a:r>
                        <a:rPr lang="ko-KR" altLang="en-US" sz="1400" dirty="0">
                          <a:latin typeface="고딕"/>
                        </a:rPr>
                        <a:t>인 </a:t>
                      </a:r>
                      <a:r>
                        <a:rPr lang="en-US" altLang="ko-KR" sz="1400" dirty="0">
                          <a:latin typeface="고딕"/>
                        </a:rPr>
                        <a:t>1.4%</a:t>
                      </a:r>
                      <a:r>
                        <a:rPr lang="ko-KR" altLang="en-US" sz="1400" dirty="0">
                          <a:latin typeface="고딕"/>
                        </a:rPr>
                        <a:t>를 합쳐 총 </a:t>
                      </a:r>
                      <a:r>
                        <a:rPr lang="en-US" altLang="ko-KR" sz="1400" dirty="0">
                          <a:latin typeface="고딕"/>
                        </a:rPr>
                        <a:t>15.4%</a:t>
                      </a:r>
                      <a:r>
                        <a:rPr lang="ko-KR" altLang="en-US" sz="1400" dirty="0">
                          <a:latin typeface="고딕"/>
                        </a:rPr>
                        <a:t>를 공제 후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이자를 지급하며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비과세 상품의 경우 </a:t>
                      </a:r>
                      <a:r>
                        <a:rPr lang="en-US" altLang="ko-KR" sz="1400" dirty="0">
                          <a:latin typeface="고딕"/>
                        </a:rPr>
                        <a:t>1.4</a:t>
                      </a:r>
                      <a:r>
                        <a:rPr lang="ko-KR" altLang="en-US" sz="1400" dirty="0">
                          <a:latin typeface="고딕"/>
                        </a:rPr>
                        <a:t>프로만 공제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고객에게 이자를 지급한다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11592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42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267324"/>
            <a:ext cx="1396094" cy="974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B63E88-CCB4-468E-B8B0-C5B1C95E2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30" y="2289157"/>
            <a:ext cx="631178" cy="923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69" y="2327251"/>
            <a:ext cx="1333578" cy="872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41" y="2285860"/>
            <a:ext cx="1160365" cy="952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16C3F-81EA-4412-80A8-2999CD2C9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83" y="4351028"/>
            <a:ext cx="1154573" cy="712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9" y="4393365"/>
            <a:ext cx="992909" cy="6703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0C3A42-5F38-4518-8BD0-E6EDB6573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24" y="1966274"/>
            <a:ext cx="1581301" cy="10961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E33EA9-A557-48F9-BC97-804E8C43A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4" y="2057108"/>
            <a:ext cx="1182470" cy="10453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B76B8-5BA5-4CE2-B43A-F90E11844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19" y="2130426"/>
            <a:ext cx="1560568" cy="803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DF1693-2876-405C-9DF8-248B391E77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634" y="2118046"/>
            <a:ext cx="1386491" cy="792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34275A-8E1F-4C86-81A7-885BEE7D2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99" y="4624918"/>
            <a:ext cx="2729155" cy="5650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DDC4D2-50CE-4F82-98CD-E6895B9226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30" y="4644215"/>
            <a:ext cx="2138314" cy="5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1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590533"/>
              </p:ext>
            </p:extLst>
          </p:nvPr>
        </p:nvGraphicFramePr>
        <p:xfrm>
          <a:off x="914400" y="1556792"/>
          <a:ext cx="10726215" cy="3448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243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  <a:gridCol w="2145243">
                  <a:extLst>
                    <a:ext uri="{9D8B030D-6E8A-4147-A177-3AD203B41FA5}">
                      <a16:colId xmlns:a16="http://schemas.microsoft.com/office/drawing/2014/main" val="2480969651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신용등급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펀드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보안관리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노현천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적금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공과금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나귀태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예금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고객센터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대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문의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94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ISA(</a:t>
                      </a:r>
                      <a:r>
                        <a:rPr lang="ko-KR" altLang="en-US" dirty="0"/>
                        <a:t>서버 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멤버쉽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관리자페이지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DB </a:t>
                      </a:r>
                      <a:r>
                        <a:rPr lang="ko-KR" altLang="en-US" dirty="0"/>
                        <a:t>조회 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OTP(</a:t>
                      </a:r>
                      <a:r>
                        <a:rPr lang="ko-KR" altLang="en-US" dirty="0"/>
                        <a:t>서버포함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2063750" y="3052204"/>
            <a:ext cx="1368152" cy="5800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비회원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31904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메뉴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231904" y="4329040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680176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항목소개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7680176" y="4329040"/>
            <a:ext cx="1656184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개인정보입력</a:t>
            </a:r>
          </a:p>
        </p:txBody>
      </p:sp>
      <p:cxnSp>
        <p:nvCxnSpPr>
          <p:cNvPr id="17" name="직선 화살표 연결선 16"/>
          <p:cNvCxnSpPr>
            <a:stCxn id="68" idx="3"/>
            <a:endCxn id="71" idx="1"/>
          </p:cNvCxnSpPr>
          <p:nvPr/>
        </p:nvCxnSpPr>
        <p:spPr>
          <a:xfrm>
            <a:off x="6812807" y="2527264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70" idx="3"/>
            <a:endCxn id="72" idx="1"/>
          </p:cNvCxnSpPr>
          <p:nvPr/>
        </p:nvCxnSpPr>
        <p:spPr>
          <a:xfrm>
            <a:off x="6812807" y="4579432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7" idx="3"/>
            <a:endCxn id="70" idx="1"/>
          </p:cNvCxnSpPr>
          <p:nvPr/>
        </p:nvCxnSpPr>
        <p:spPr>
          <a:xfrm>
            <a:off x="3431902" y="3342216"/>
            <a:ext cx="1800002" cy="1237216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7" idx="3"/>
            <a:endCxn id="68" idx="1"/>
          </p:cNvCxnSpPr>
          <p:nvPr/>
        </p:nvCxnSpPr>
        <p:spPr>
          <a:xfrm flipV="1">
            <a:off x="3431902" y="2527264"/>
            <a:ext cx="1800002" cy="8149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비회원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48185-ED19-40D1-95A9-A30605474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9" name="직사각형 68"/>
          <p:cNvSpPr/>
          <p:nvPr/>
        </p:nvSpPr>
        <p:spPr>
          <a:xfrm>
            <a:off x="2063750" y="3068713"/>
            <a:ext cx="1318858" cy="570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84072" y="1861292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491598" y="3031763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486274" y="4453540"/>
            <a:ext cx="1473822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14" name="꺾인 연결선 13"/>
          <p:cNvCxnSpPr>
            <a:stCxn id="69" idx="3"/>
            <a:endCxn id="70" idx="1"/>
          </p:cNvCxnSpPr>
          <p:nvPr/>
        </p:nvCxnSpPr>
        <p:spPr>
          <a:xfrm flipV="1">
            <a:off x="3382608" y="2177114"/>
            <a:ext cx="2101464" cy="11768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69" idx="3"/>
            <a:endCxn id="72" idx="1"/>
          </p:cNvCxnSpPr>
          <p:nvPr/>
        </p:nvCxnSpPr>
        <p:spPr>
          <a:xfrm flipV="1">
            <a:off x="3382608" y="3347585"/>
            <a:ext cx="2108990" cy="6333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9" idx="3"/>
            <a:endCxn id="73" idx="1"/>
          </p:cNvCxnSpPr>
          <p:nvPr/>
        </p:nvCxnSpPr>
        <p:spPr>
          <a:xfrm>
            <a:off x="3382608" y="3353918"/>
            <a:ext cx="2103666" cy="141544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회원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047DD2-6508-4883-B673-73B281AF52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8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cxnSp>
        <p:nvCxnSpPr>
          <p:cNvPr id="88" name="꺾인 연결선 87"/>
          <p:cNvCxnSpPr>
            <a:stCxn id="84" idx="3"/>
            <a:endCxn id="32" idx="1"/>
          </p:cNvCxnSpPr>
          <p:nvPr/>
        </p:nvCxnSpPr>
        <p:spPr>
          <a:xfrm flipV="1">
            <a:off x="6312024" y="2538540"/>
            <a:ext cx="1052007" cy="2492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82" idx="3"/>
            <a:endCxn id="84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2" idx="3"/>
            <a:endCxn id="83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4" idx="3"/>
            <a:endCxn id="34" idx="1"/>
          </p:cNvCxnSpPr>
          <p:nvPr/>
        </p:nvCxnSpPr>
        <p:spPr>
          <a:xfrm>
            <a:off x="6312024" y="2787825"/>
            <a:ext cx="1048063" cy="65046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64031" y="2248344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예적금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60087" y="3148093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74CC66-6699-492E-BE40-A2DFC3864B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5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06330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및 선정 동기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209800" y="2333544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기존 은행의 시간과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공간의 제약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대기 시간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거리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등등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9800" y="3158337"/>
            <a:ext cx="683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인터넷에서 간단히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분만에 계좌 개설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업무 할 수 있는 환경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0760" y="3990915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다양한 인터넷 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</p:txBody>
      </p:sp>
    </p:spTree>
    <p:extLst>
      <p:ext uri="{BB962C8B-B14F-4D97-AF65-F5344CB8AC3E}">
        <p14:creationId xmlns:p14="http://schemas.microsoft.com/office/powerpoint/2010/main" val="1819710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72" name="직사각형 71"/>
          <p:cNvSpPr/>
          <p:nvPr/>
        </p:nvSpPr>
        <p:spPr>
          <a:xfrm>
            <a:off x="7527032" y="276591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이체하기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485584" y="3892543"/>
            <a:ext cx="1226368" cy="490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자동이체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536160" y="4803912"/>
            <a:ext cx="1152516" cy="4471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이체결과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624392" y="302373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624392" y="3494172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635756" y="395122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9284023" y="4551707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이체결과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9283628" y="5508480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예약이체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81" name="꺾인 연결선 80"/>
          <p:cNvCxnSpPr>
            <a:stCxn id="48" idx="3"/>
            <a:endCxn id="75" idx="1"/>
          </p:cNvCxnSpPr>
          <p:nvPr/>
        </p:nvCxnSpPr>
        <p:spPr>
          <a:xfrm>
            <a:off x="6312024" y="4142184"/>
            <a:ext cx="1224136" cy="8853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48" idx="3"/>
            <a:endCxn id="72" idx="1"/>
          </p:cNvCxnSpPr>
          <p:nvPr/>
        </p:nvCxnSpPr>
        <p:spPr>
          <a:xfrm flipV="1">
            <a:off x="6312024" y="3024843"/>
            <a:ext cx="1215008" cy="11173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73" idx="3"/>
            <a:endCxn id="76" idx="1"/>
          </p:cNvCxnSpPr>
          <p:nvPr/>
        </p:nvCxnSpPr>
        <p:spPr>
          <a:xfrm flipV="1">
            <a:off x="8711952" y="3203730"/>
            <a:ext cx="912440" cy="9340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3" idx="3"/>
            <a:endCxn id="77" idx="1"/>
          </p:cNvCxnSpPr>
          <p:nvPr/>
        </p:nvCxnSpPr>
        <p:spPr>
          <a:xfrm flipV="1">
            <a:off x="8711952" y="3674172"/>
            <a:ext cx="912440" cy="46361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73" idx="3"/>
            <a:endCxn id="78" idx="1"/>
          </p:cNvCxnSpPr>
          <p:nvPr/>
        </p:nvCxnSpPr>
        <p:spPr>
          <a:xfrm flipV="1">
            <a:off x="8711952" y="4131220"/>
            <a:ext cx="923804" cy="657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75" idx="3"/>
            <a:endCxn id="80" idx="1"/>
          </p:cNvCxnSpPr>
          <p:nvPr/>
        </p:nvCxnSpPr>
        <p:spPr>
          <a:xfrm>
            <a:off x="8688676" y="5027505"/>
            <a:ext cx="594952" cy="7399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75" idx="3"/>
            <a:endCxn id="79" idx="1"/>
          </p:cNvCxnSpPr>
          <p:nvPr/>
        </p:nvCxnSpPr>
        <p:spPr>
          <a:xfrm flipV="1">
            <a:off x="8688676" y="4810632"/>
            <a:ext cx="595347" cy="21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48" idx="3"/>
            <a:endCxn id="73" idx="1"/>
          </p:cNvCxnSpPr>
          <p:nvPr/>
        </p:nvCxnSpPr>
        <p:spPr>
          <a:xfrm flipV="1">
            <a:off x="6312024" y="4137790"/>
            <a:ext cx="1173560" cy="43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47" idx="3"/>
            <a:endCxn id="49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7" idx="3"/>
            <a:endCxn id="48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D4A4896-2B2E-483A-B926-73766CE7F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7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065848" y="2579541"/>
            <a:ext cx="1368152" cy="4733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 적금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34964" y="1436252"/>
            <a:ext cx="1728786" cy="47986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뱅킹</a:t>
            </a:r>
            <a:endParaRPr lang="ko-KR" altLang="en-US" sz="2000" b="1" dirty="0"/>
          </a:p>
        </p:txBody>
      </p:sp>
      <p:sp>
        <p:nvSpPr>
          <p:cNvPr id="54" name="직사각형 53"/>
          <p:cNvSpPr/>
          <p:nvPr/>
        </p:nvSpPr>
        <p:spPr>
          <a:xfrm>
            <a:off x="5217779" y="186177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예금해지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434000" y="2120703"/>
            <a:ext cx="1783779" cy="69551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33" idx="1"/>
          </p:cNvCxnSpPr>
          <p:nvPr/>
        </p:nvCxnSpPr>
        <p:spPr>
          <a:xfrm>
            <a:off x="3434000" y="2816222"/>
            <a:ext cx="1780985" cy="7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214985" y="2564904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만기 해지계좌 조회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065848" y="3495237"/>
            <a:ext cx="1368152" cy="5098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관리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714570" y="3250502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 계좌 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714570" y="382506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 한도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701820" y="4399675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별명 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701820" y="497324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 제한 해제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01820" y="5546813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거래중지계좌 해제</a:t>
            </a:r>
          </a:p>
        </p:txBody>
      </p:sp>
      <p:cxnSp>
        <p:nvCxnSpPr>
          <p:cNvPr id="47" name="꺾인 연결선 46"/>
          <p:cNvCxnSpPr>
            <a:stCxn id="41" idx="3"/>
            <a:endCxn id="42" idx="1"/>
          </p:cNvCxnSpPr>
          <p:nvPr/>
        </p:nvCxnSpPr>
        <p:spPr>
          <a:xfrm flipV="1">
            <a:off x="3434000" y="3430502"/>
            <a:ext cx="3280570" cy="319649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1" idx="3"/>
            <a:endCxn id="43" idx="1"/>
          </p:cNvCxnSpPr>
          <p:nvPr/>
        </p:nvCxnSpPr>
        <p:spPr>
          <a:xfrm>
            <a:off x="3434000" y="3750151"/>
            <a:ext cx="3280570" cy="254913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1" idx="3"/>
            <a:endCxn id="44" idx="1"/>
          </p:cNvCxnSpPr>
          <p:nvPr/>
        </p:nvCxnSpPr>
        <p:spPr>
          <a:xfrm>
            <a:off x="3434000" y="3750151"/>
            <a:ext cx="3267820" cy="829524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1" idx="3"/>
            <a:endCxn id="45" idx="1"/>
          </p:cNvCxnSpPr>
          <p:nvPr/>
        </p:nvCxnSpPr>
        <p:spPr>
          <a:xfrm>
            <a:off x="3434000" y="3750151"/>
            <a:ext cx="3267820" cy="1403093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41" idx="3"/>
            <a:endCxn id="46" idx="1"/>
          </p:cNvCxnSpPr>
          <p:nvPr/>
        </p:nvCxnSpPr>
        <p:spPr>
          <a:xfrm>
            <a:off x="3434000" y="3750151"/>
            <a:ext cx="3267820" cy="1976662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E3E53B-5AFF-4071-977E-D04A656D8C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6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입출금 통장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57451" y="3122777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정기예금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465107"/>
            <a:ext cx="1385878" cy="8231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5" idx="3"/>
            <a:endCxn id="10" idx="1"/>
          </p:cNvCxnSpPr>
          <p:nvPr/>
        </p:nvCxnSpPr>
        <p:spPr>
          <a:xfrm>
            <a:off x="6239637" y="3302777"/>
            <a:ext cx="676074" cy="10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6" idx="3"/>
            <a:endCxn id="25" idx="1"/>
          </p:cNvCxnSpPr>
          <p:nvPr/>
        </p:nvCxnSpPr>
        <p:spPr>
          <a:xfrm>
            <a:off x="3341971" y="3288298"/>
            <a:ext cx="1415480" cy="1447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465107"/>
            <a:ext cx="705673" cy="83875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19D683E0-2EA2-4045-906C-37D0B8549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64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신용대출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담보대출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763038F-E1E0-4F95-BDED-6CB1A18C6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국내 펀드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펀드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해외펀드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FE0A391-E28E-4485-9CA2-6D5F2163B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9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27848" y="2378924"/>
            <a:ext cx="1872208" cy="6558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공과금납부 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49316" y="4363016"/>
            <a:ext cx="185074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공과금예약납부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48" y="3059993"/>
            <a:ext cx="1295947" cy="4404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07410" y="221058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납부내역 조회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07410" y="4862894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납부 취소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07410" y="3996710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납부번호 조회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607410" y="291867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 납부 </a:t>
            </a:r>
          </a:p>
        </p:txBody>
      </p:sp>
      <p:cxnSp>
        <p:nvCxnSpPr>
          <p:cNvPr id="35" name="꺾인 연결선 34"/>
          <p:cNvCxnSpPr>
            <a:stCxn id="26" idx="3"/>
            <a:endCxn id="25" idx="1"/>
          </p:cNvCxnSpPr>
          <p:nvPr/>
        </p:nvCxnSpPr>
        <p:spPr>
          <a:xfrm>
            <a:off x="3359695" y="3280216"/>
            <a:ext cx="1389621" cy="13770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6" idx="3"/>
            <a:endCxn id="24" idx="1"/>
          </p:cNvCxnSpPr>
          <p:nvPr/>
        </p:nvCxnSpPr>
        <p:spPr>
          <a:xfrm flipV="1">
            <a:off x="3359695" y="2706851"/>
            <a:ext cx="1368153" cy="573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5" idx="3"/>
            <a:endCxn id="16" idx="1"/>
          </p:cNvCxnSpPr>
          <p:nvPr/>
        </p:nvCxnSpPr>
        <p:spPr>
          <a:xfrm>
            <a:off x="6600056" y="4657315"/>
            <a:ext cx="1007354" cy="3887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5" idx="3"/>
            <a:endCxn id="17" idx="1"/>
          </p:cNvCxnSpPr>
          <p:nvPr/>
        </p:nvCxnSpPr>
        <p:spPr>
          <a:xfrm flipV="1">
            <a:off x="6600056" y="4179863"/>
            <a:ext cx="1007354" cy="4774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4" idx="3"/>
            <a:endCxn id="15" idx="1"/>
          </p:cNvCxnSpPr>
          <p:nvPr/>
        </p:nvCxnSpPr>
        <p:spPr>
          <a:xfrm flipV="1">
            <a:off x="6600056" y="2393741"/>
            <a:ext cx="1007354" cy="3131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4" idx="3"/>
            <a:endCxn id="39" idx="1"/>
          </p:cNvCxnSpPr>
          <p:nvPr/>
        </p:nvCxnSpPr>
        <p:spPr>
          <a:xfrm>
            <a:off x="6600056" y="2706851"/>
            <a:ext cx="1007354" cy="39498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1EF4B79-AB4A-49E2-9392-98E0233A2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7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63750" y="3083892"/>
            <a:ext cx="1295946" cy="4165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지로납부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71864" y="2132856"/>
            <a:ext cx="1702705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지로요금 납부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71864" y="3074592"/>
            <a:ext cx="1486681" cy="4218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전기요금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71864" y="3810887"/>
            <a:ext cx="176569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지로자동이체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91403" y="2084557"/>
            <a:ext cx="2286726" cy="459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</a:t>
            </a:r>
            <a:r>
              <a:rPr lang="en-US" altLang="ko-KR" dirty="0">
                <a:solidFill>
                  <a:schemeClr val="tx1"/>
                </a:solidFill>
              </a:rPr>
              <a:t>(7</a:t>
            </a:r>
            <a:r>
              <a:rPr lang="ko-KR" altLang="en-US" dirty="0">
                <a:solidFill>
                  <a:schemeClr val="tx1"/>
                </a:solidFill>
              </a:rPr>
              <a:t>자리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56713" y="3096779"/>
            <a:ext cx="1156907" cy="381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477068" y="3970707"/>
            <a:ext cx="916871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0378" y="3944081"/>
            <a:ext cx="1276623" cy="3398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823658" y="3970391"/>
            <a:ext cx="1185400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134807" y="4772158"/>
            <a:ext cx="1260120" cy="3552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072954" y="4748650"/>
            <a:ext cx="2104961" cy="402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 인증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140442" y="5785598"/>
            <a:ext cx="1260120" cy="30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7" name="꺾인 연결선 36"/>
          <p:cNvCxnSpPr>
            <a:stCxn id="9" idx="3"/>
            <a:endCxn id="10" idx="1"/>
          </p:cNvCxnSpPr>
          <p:nvPr/>
        </p:nvCxnSpPr>
        <p:spPr>
          <a:xfrm flipV="1">
            <a:off x="3359696" y="2316009"/>
            <a:ext cx="1512168" cy="976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9" idx="3"/>
            <a:endCxn id="11" idx="1"/>
          </p:cNvCxnSpPr>
          <p:nvPr/>
        </p:nvCxnSpPr>
        <p:spPr>
          <a:xfrm flipV="1">
            <a:off x="3359696" y="3285532"/>
            <a:ext cx="1512168" cy="663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9" idx="3"/>
            <a:endCxn id="12" idx="1"/>
          </p:cNvCxnSpPr>
          <p:nvPr/>
        </p:nvCxnSpPr>
        <p:spPr>
          <a:xfrm>
            <a:off x="3359696" y="3292165"/>
            <a:ext cx="1512168" cy="8130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0" idx="3"/>
            <a:endCxn id="13" idx="1"/>
          </p:cNvCxnSpPr>
          <p:nvPr/>
        </p:nvCxnSpPr>
        <p:spPr>
          <a:xfrm flipV="1">
            <a:off x="6574569" y="2314497"/>
            <a:ext cx="816835" cy="15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1" idx="3"/>
            <a:endCxn id="50" idx="1"/>
          </p:cNvCxnSpPr>
          <p:nvPr/>
        </p:nvCxnSpPr>
        <p:spPr>
          <a:xfrm>
            <a:off x="6358545" y="3285532"/>
            <a:ext cx="998168" cy="2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2" idx="3"/>
            <a:endCxn id="54" idx="1"/>
          </p:cNvCxnSpPr>
          <p:nvPr/>
        </p:nvCxnSpPr>
        <p:spPr>
          <a:xfrm>
            <a:off x="6637554" y="4105186"/>
            <a:ext cx="502824" cy="881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2" idx="3"/>
            <a:endCxn id="72" idx="1"/>
          </p:cNvCxnSpPr>
          <p:nvPr/>
        </p:nvCxnSpPr>
        <p:spPr>
          <a:xfrm>
            <a:off x="6637554" y="4105186"/>
            <a:ext cx="497253" cy="8446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12" idx="3"/>
            <a:endCxn id="91" idx="1"/>
          </p:cNvCxnSpPr>
          <p:nvPr/>
        </p:nvCxnSpPr>
        <p:spPr>
          <a:xfrm>
            <a:off x="6637554" y="4105186"/>
            <a:ext cx="502888" cy="18342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54" idx="3"/>
            <a:endCxn id="55" idx="1"/>
          </p:cNvCxnSpPr>
          <p:nvPr/>
        </p:nvCxnSpPr>
        <p:spPr>
          <a:xfrm>
            <a:off x="8417001" y="4114000"/>
            <a:ext cx="406657" cy="35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5" idx="3"/>
            <a:endCxn id="53" idx="1"/>
          </p:cNvCxnSpPr>
          <p:nvPr/>
        </p:nvCxnSpPr>
        <p:spPr>
          <a:xfrm>
            <a:off x="10009058" y="4117540"/>
            <a:ext cx="468010" cy="3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2" idx="3"/>
            <a:endCxn id="76" idx="1"/>
          </p:cNvCxnSpPr>
          <p:nvPr/>
        </p:nvCxnSpPr>
        <p:spPr>
          <a:xfrm flipV="1">
            <a:off x="8394927" y="4949798"/>
            <a:ext cx="67802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736E6DB-35B4-4790-9302-9E691898F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1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35955" y="2285383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환경개선 부담금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40966" y="3138990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세외수입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113539" y="4152407"/>
            <a:ext cx="199856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상하수도 요금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599450" y="2281054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744072" y="2281917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599450" y="3132520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43298" y="3131162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688288" y="4149080"/>
            <a:ext cx="1224136" cy="359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743298" y="4149079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3321" y="3088509"/>
            <a:ext cx="1260000" cy="453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</a:p>
        </p:txBody>
      </p:sp>
      <p:cxnSp>
        <p:nvCxnSpPr>
          <p:cNvPr id="36" name="꺾인 연결선 35"/>
          <p:cNvCxnSpPr>
            <a:stCxn id="15" idx="3"/>
            <a:endCxn id="29" idx="1"/>
          </p:cNvCxnSpPr>
          <p:nvPr/>
        </p:nvCxnSpPr>
        <p:spPr>
          <a:xfrm flipV="1">
            <a:off x="3313321" y="2465383"/>
            <a:ext cx="822634" cy="8500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5" idx="3"/>
            <a:endCxn id="30" idx="1"/>
          </p:cNvCxnSpPr>
          <p:nvPr/>
        </p:nvCxnSpPr>
        <p:spPr>
          <a:xfrm>
            <a:off x="3313321" y="3315456"/>
            <a:ext cx="827645" cy="35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5" idx="3"/>
            <a:endCxn id="33" idx="1"/>
          </p:cNvCxnSpPr>
          <p:nvPr/>
        </p:nvCxnSpPr>
        <p:spPr>
          <a:xfrm>
            <a:off x="3313321" y="3315456"/>
            <a:ext cx="800218" cy="10169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29" idx="3"/>
            <a:endCxn id="40" idx="1"/>
          </p:cNvCxnSpPr>
          <p:nvPr/>
        </p:nvCxnSpPr>
        <p:spPr>
          <a:xfrm flipV="1">
            <a:off x="6112102" y="2461917"/>
            <a:ext cx="631970" cy="34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3"/>
            <a:endCxn id="38" idx="1"/>
          </p:cNvCxnSpPr>
          <p:nvPr/>
        </p:nvCxnSpPr>
        <p:spPr>
          <a:xfrm flipV="1">
            <a:off x="7916192" y="2461054"/>
            <a:ext cx="683258" cy="8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0" idx="3"/>
            <a:endCxn id="46" idx="1"/>
          </p:cNvCxnSpPr>
          <p:nvPr/>
        </p:nvCxnSpPr>
        <p:spPr>
          <a:xfrm flipV="1">
            <a:off x="6117113" y="3311162"/>
            <a:ext cx="626185" cy="78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6" idx="3"/>
            <a:endCxn id="45" idx="1"/>
          </p:cNvCxnSpPr>
          <p:nvPr/>
        </p:nvCxnSpPr>
        <p:spPr>
          <a:xfrm>
            <a:off x="7915418" y="3311162"/>
            <a:ext cx="684032" cy="13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3" idx="3"/>
            <a:endCxn id="48" idx="1"/>
          </p:cNvCxnSpPr>
          <p:nvPr/>
        </p:nvCxnSpPr>
        <p:spPr>
          <a:xfrm flipV="1">
            <a:off x="6112102" y="4329079"/>
            <a:ext cx="631196" cy="33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8" idx="3"/>
            <a:endCxn id="47" idx="1"/>
          </p:cNvCxnSpPr>
          <p:nvPr/>
        </p:nvCxnSpPr>
        <p:spPr>
          <a:xfrm>
            <a:off x="7915418" y="4329079"/>
            <a:ext cx="77287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7AFED4B5-A875-4400-B8A2-47264499F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9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5" name="직사각형 3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063750" y="3093175"/>
            <a:ext cx="1260000" cy="484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921713" y="2204865"/>
            <a:ext cx="1094167" cy="3739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631223" y="1794739"/>
            <a:ext cx="1544897" cy="4338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특허수수료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89870" y="2792485"/>
            <a:ext cx="1318455" cy="3464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9408368" y="1758999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919764" y="4126765"/>
            <a:ext cx="109416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597750" y="182220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698510" y="4115054"/>
            <a:ext cx="1641692" cy="3976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교통범칙금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698510" y="4960082"/>
            <a:ext cx="1641692" cy="4807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검찰벌과금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44" idx="3"/>
            <a:endCxn id="49" idx="1"/>
          </p:cNvCxnSpPr>
          <p:nvPr/>
        </p:nvCxnSpPr>
        <p:spPr>
          <a:xfrm flipV="1">
            <a:off x="3323750" y="2391839"/>
            <a:ext cx="597963" cy="9437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4" idx="3"/>
            <a:endCxn id="53" idx="1"/>
          </p:cNvCxnSpPr>
          <p:nvPr/>
        </p:nvCxnSpPr>
        <p:spPr>
          <a:xfrm>
            <a:off x="3323750" y="3335604"/>
            <a:ext cx="596014" cy="9711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9" idx="3"/>
            <a:endCxn id="50" idx="1"/>
          </p:cNvCxnSpPr>
          <p:nvPr/>
        </p:nvCxnSpPr>
        <p:spPr>
          <a:xfrm flipV="1">
            <a:off x="5015880" y="2011647"/>
            <a:ext cx="615343" cy="38019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9" idx="3"/>
            <a:endCxn id="51" idx="1"/>
          </p:cNvCxnSpPr>
          <p:nvPr/>
        </p:nvCxnSpPr>
        <p:spPr>
          <a:xfrm>
            <a:off x="5015880" y="2391839"/>
            <a:ext cx="673990" cy="573874"/>
          </a:xfrm>
          <a:prstGeom prst="bentConnector3">
            <a:avLst>
              <a:gd name="adj1" fmla="val 45478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0" idx="3"/>
            <a:endCxn id="55" idx="1"/>
          </p:cNvCxnSpPr>
          <p:nvPr/>
        </p:nvCxnSpPr>
        <p:spPr>
          <a:xfrm>
            <a:off x="7176120" y="2011647"/>
            <a:ext cx="421630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55" idx="3"/>
            <a:endCxn id="52" idx="1"/>
          </p:cNvCxnSpPr>
          <p:nvPr/>
        </p:nvCxnSpPr>
        <p:spPr>
          <a:xfrm flipV="1">
            <a:off x="8760296" y="2011647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408368" y="2713065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597750" y="2776273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1" name="꺾인 연결선 80"/>
          <p:cNvCxnSpPr>
            <a:stCxn id="51" idx="3"/>
            <a:endCxn id="80" idx="1"/>
          </p:cNvCxnSpPr>
          <p:nvPr/>
        </p:nvCxnSpPr>
        <p:spPr>
          <a:xfrm>
            <a:off x="7008325" y="2965713"/>
            <a:ext cx="589425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0" idx="3"/>
            <a:endCxn id="79" idx="1"/>
          </p:cNvCxnSpPr>
          <p:nvPr/>
        </p:nvCxnSpPr>
        <p:spPr>
          <a:xfrm flipV="1">
            <a:off x="8760296" y="2965713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600267" y="4091118"/>
            <a:ext cx="1152128" cy="443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7860053" y="412256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5" name="꺾인 연결선 84"/>
          <p:cNvCxnSpPr>
            <a:stCxn id="56" idx="3"/>
            <a:endCxn id="84" idx="1"/>
          </p:cNvCxnSpPr>
          <p:nvPr/>
        </p:nvCxnSpPr>
        <p:spPr>
          <a:xfrm flipV="1">
            <a:off x="7340202" y="4313896"/>
            <a:ext cx="51985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4" idx="3"/>
            <a:endCxn id="83" idx="1"/>
          </p:cNvCxnSpPr>
          <p:nvPr/>
        </p:nvCxnSpPr>
        <p:spPr>
          <a:xfrm flipV="1">
            <a:off x="9022599" y="4313107"/>
            <a:ext cx="577668" cy="7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600267" y="4946920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789649" y="5010128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9" name="꺾인 연결선 88"/>
          <p:cNvCxnSpPr>
            <a:stCxn id="57" idx="3"/>
            <a:endCxn id="88" idx="1"/>
          </p:cNvCxnSpPr>
          <p:nvPr/>
        </p:nvCxnSpPr>
        <p:spPr>
          <a:xfrm>
            <a:off x="7340202" y="5200456"/>
            <a:ext cx="449447" cy="10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88" idx="3"/>
            <a:endCxn id="87" idx="1"/>
          </p:cNvCxnSpPr>
          <p:nvPr/>
        </p:nvCxnSpPr>
        <p:spPr>
          <a:xfrm flipV="1">
            <a:off x="8952195" y="5199568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3" idx="3"/>
            <a:endCxn id="56" idx="1"/>
          </p:cNvCxnSpPr>
          <p:nvPr/>
        </p:nvCxnSpPr>
        <p:spPr>
          <a:xfrm>
            <a:off x="5013931" y="4306765"/>
            <a:ext cx="684579" cy="71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53" idx="3"/>
            <a:endCxn id="57" idx="1"/>
          </p:cNvCxnSpPr>
          <p:nvPr/>
        </p:nvCxnSpPr>
        <p:spPr>
          <a:xfrm>
            <a:off x="5013931" y="4306765"/>
            <a:ext cx="684579" cy="8936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B0BC621-BEAD-4751-AC1C-D89DC39E3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4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63552" y="3078667"/>
            <a:ext cx="1403344" cy="62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44148" y="2054927"/>
            <a:ext cx="1382780" cy="598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34876" y="3576776"/>
            <a:ext cx="2381486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입금불능연락처 변경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34877" y="4929000"/>
            <a:ext cx="3089317" cy="535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은행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개인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신용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정보수집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이용 제공 동의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35322" y="2172771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추가인증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72299" y="2168860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정보변경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97083" y="2054927"/>
            <a:ext cx="1141362" cy="5817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40216" y="328498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40216" y="400510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23190" y="328502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116544" y="4930136"/>
            <a:ext cx="1659976" cy="53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동의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8" name="꺾인 연결선 27"/>
          <p:cNvCxnSpPr>
            <a:stCxn id="9" idx="3"/>
            <a:endCxn id="10" idx="1"/>
          </p:cNvCxnSpPr>
          <p:nvPr/>
        </p:nvCxnSpPr>
        <p:spPr>
          <a:xfrm>
            <a:off x="3466896" y="3389512"/>
            <a:ext cx="1267981" cy="180732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9" idx="3"/>
            <a:endCxn id="17" idx="1"/>
          </p:cNvCxnSpPr>
          <p:nvPr/>
        </p:nvCxnSpPr>
        <p:spPr>
          <a:xfrm flipV="1">
            <a:off x="3466896" y="2354134"/>
            <a:ext cx="1277252" cy="10353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9" idx="3"/>
            <a:endCxn id="18" idx="1"/>
          </p:cNvCxnSpPr>
          <p:nvPr/>
        </p:nvCxnSpPr>
        <p:spPr>
          <a:xfrm>
            <a:off x="3466896" y="3389512"/>
            <a:ext cx="1267980" cy="4392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0" idx="3"/>
            <a:endCxn id="23" idx="1"/>
          </p:cNvCxnSpPr>
          <p:nvPr/>
        </p:nvCxnSpPr>
        <p:spPr>
          <a:xfrm>
            <a:off x="7824194" y="5196841"/>
            <a:ext cx="1292350" cy="5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7" idx="3"/>
            <a:endCxn id="13" idx="1"/>
          </p:cNvCxnSpPr>
          <p:nvPr/>
        </p:nvCxnSpPr>
        <p:spPr>
          <a:xfrm flipV="1">
            <a:off x="6126928" y="2352771"/>
            <a:ext cx="508394" cy="13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3" idx="3"/>
            <a:endCxn id="15" idx="1"/>
          </p:cNvCxnSpPr>
          <p:nvPr/>
        </p:nvCxnSpPr>
        <p:spPr>
          <a:xfrm flipV="1">
            <a:off x="7776684" y="2348860"/>
            <a:ext cx="495615" cy="391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5" idx="3"/>
            <a:endCxn id="16" idx="1"/>
          </p:cNvCxnSpPr>
          <p:nvPr/>
        </p:nvCxnSpPr>
        <p:spPr>
          <a:xfrm flipV="1">
            <a:off x="9413661" y="2345783"/>
            <a:ext cx="983422" cy="307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20" idx="3"/>
            <a:endCxn id="22" idx="1"/>
          </p:cNvCxnSpPr>
          <p:nvPr/>
        </p:nvCxnSpPr>
        <p:spPr>
          <a:xfrm>
            <a:off x="9181578" y="3464984"/>
            <a:ext cx="741612" cy="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3"/>
            <a:endCxn id="21" idx="1"/>
          </p:cNvCxnSpPr>
          <p:nvPr/>
        </p:nvCxnSpPr>
        <p:spPr>
          <a:xfrm>
            <a:off x="7116362" y="3828784"/>
            <a:ext cx="923854" cy="3563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8" idx="3"/>
            <a:endCxn id="20" idx="1"/>
          </p:cNvCxnSpPr>
          <p:nvPr/>
        </p:nvCxnSpPr>
        <p:spPr>
          <a:xfrm flipV="1">
            <a:off x="7116362" y="3464984"/>
            <a:ext cx="923854" cy="363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052AF8C-EAE9-498C-A6FA-9796178B1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895600" y="5160094"/>
            <a:ext cx="65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대출등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모든 서비스를 이용할 수 없고  휴대폰 앱으로만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팀의 은행은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통해 모든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76" y="1457838"/>
            <a:ext cx="8803704" cy="36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89148" y="3068638"/>
            <a:ext cx="1306885" cy="675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뱅킹 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231904" y="1988840"/>
            <a:ext cx="197874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마이메뉴</a:t>
            </a:r>
            <a:r>
              <a:rPr lang="ko-KR" altLang="en-US" dirty="0">
                <a:solidFill>
                  <a:schemeClr val="tx1"/>
                </a:solidFill>
              </a:rPr>
              <a:t> 편집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84432" y="2831183"/>
            <a:ext cx="11413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33788" y="2719216"/>
            <a:ext cx="1976862" cy="632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 해제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861671" y="1970908"/>
            <a:ext cx="1978745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순서 변경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77676" y="2834976"/>
            <a:ext cx="1286676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910871" y="3835768"/>
            <a:ext cx="1409089" cy="5814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021243" y="3929092"/>
            <a:ext cx="1187427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234136" y="3947095"/>
            <a:ext cx="172819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이체한도</a:t>
            </a:r>
            <a:r>
              <a:rPr lang="ko-KR" altLang="en-US" dirty="0">
                <a:solidFill>
                  <a:schemeClr val="tx1"/>
                </a:solidFill>
              </a:rPr>
              <a:t> 감액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34137" y="4857404"/>
            <a:ext cx="252283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530823" y="4687785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530822" y="5447649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조회</a:t>
            </a:r>
          </a:p>
        </p:txBody>
      </p:sp>
      <p:cxnSp>
        <p:nvCxnSpPr>
          <p:cNvPr id="34" name="꺾인 연결선 33"/>
          <p:cNvCxnSpPr>
            <a:stCxn id="9" idx="3"/>
            <a:endCxn id="17" idx="1"/>
          </p:cNvCxnSpPr>
          <p:nvPr/>
        </p:nvCxnSpPr>
        <p:spPr>
          <a:xfrm flipV="1">
            <a:off x="3396033" y="2168840"/>
            <a:ext cx="1835871" cy="12375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9" idx="3"/>
            <a:endCxn id="41" idx="1"/>
          </p:cNvCxnSpPr>
          <p:nvPr/>
        </p:nvCxnSpPr>
        <p:spPr>
          <a:xfrm>
            <a:off x="3396033" y="3406391"/>
            <a:ext cx="1838104" cy="16310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9" idx="3"/>
            <a:endCxn id="31" idx="1"/>
          </p:cNvCxnSpPr>
          <p:nvPr/>
        </p:nvCxnSpPr>
        <p:spPr>
          <a:xfrm flipV="1">
            <a:off x="3396033" y="3035284"/>
            <a:ext cx="1837755" cy="3711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9" idx="3"/>
            <a:endCxn id="40" idx="1"/>
          </p:cNvCxnSpPr>
          <p:nvPr/>
        </p:nvCxnSpPr>
        <p:spPr>
          <a:xfrm>
            <a:off x="3396033" y="3406391"/>
            <a:ext cx="1838103" cy="7207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7" idx="3"/>
            <a:endCxn id="32" idx="1"/>
          </p:cNvCxnSpPr>
          <p:nvPr/>
        </p:nvCxnSpPr>
        <p:spPr>
          <a:xfrm>
            <a:off x="7210649" y="2168840"/>
            <a:ext cx="651022" cy="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1" idx="3"/>
            <a:endCxn id="33" idx="1"/>
          </p:cNvCxnSpPr>
          <p:nvPr/>
        </p:nvCxnSpPr>
        <p:spPr>
          <a:xfrm flipV="1">
            <a:off x="7210650" y="3032976"/>
            <a:ext cx="767026" cy="23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3" idx="3"/>
            <a:endCxn id="25" idx="1"/>
          </p:cNvCxnSpPr>
          <p:nvPr/>
        </p:nvCxnSpPr>
        <p:spPr>
          <a:xfrm flipV="1">
            <a:off x="9264352" y="3029183"/>
            <a:ext cx="720080" cy="379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0" idx="3"/>
            <a:endCxn id="39" idx="1"/>
          </p:cNvCxnSpPr>
          <p:nvPr/>
        </p:nvCxnSpPr>
        <p:spPr>
          <a:xfrm flipV="1">
            <a:off x="6962328" y="4127092"/>
            <a:ext cx="1058915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9" idx="3"/>
            <a:endCxn id="38" idx="1"/>
          </p:cNvCxnSpPr>
          <p:nvPr/>
        </p:nvCxnSpPr>
        <p:spPr>
          <a:xfrm flipV="1">
            <a:off x="9208670" y="4126482"/>
            <a:ext cx="702201" cy="6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1" idx="3"/>
            <a:endCxn id="44" idx="1"/>
          </p:cNvCxnSpPr>
          <p:nvPr/>
        </p:nvCxnSpPr>
        <p:spPr>
          <a:xfrm>
            <a:off x="7756971" y="5037404"/>
            <a:ext cx="773851" cy="6221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41" idx="3"/>
            <a:endCxn id="43" idx="1"/>
          </p:cNvCxnSpPr>
          <p:nvPr/>
        </p:nvCxnSpPr>
        <p:spPr>
          <a:xfrm flipV="1">
            <a:off x="7756971" y="4899657"/>
            <a:ext cx="773852" cy="1377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9DD26364-7DB4-49A4-A78B-F08F2D49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53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3552" y="3058800"/>
            <a:ext cx="1368153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42403" y="2251040"/>
            <a:ext cx="179200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출금계좌관리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832389" y="184482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32389" y="252894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56144" y="3391076"/>
            <a:ext cx="1683872" cy="685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74912" y="3388871"/>
            <a:ext cx="1573203" cy="698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57383" y="4874745"/>
            <a:ext cx="185801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계좌순서변경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62689" y="4509120"/>
            <a:ext cx="126628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62689" y="5263448"/>
            <a:ext cx="1269615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283011" y="3388438"/>
            <a:ext cx="1446791" cy="690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cxnSp>
        <p:nvCxnSpPr>
          <p:cNvPr id="26" name="꺾인 연결선 25"/>
          <p:cNvCxnSpPr>
            <a:stCxn id="28" idx="3"/>
            <a:endCxn id="29" idx="1"/>
          </p:cNvCxnSpPr>
          <p:nvPr/>
        </p:nvCxnSpPr>
        <p:spPr>
          <a:xfrm flipV="1">
            <a:off x="3431705" y="2431040"/>
            <a:ext cx="1110698" cy="9316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39" idx="1"/>
          </p:cNvCxnSpPr>
          <p:nvPr/>
        </p:nvCxnSpPr>
        <p:spPr>
          <a:xfrm>
            <a:off x="3431705" y="3362646"/>
            <a:ext cx="1125678" cy="17298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8" idx="3"/>
            <a:endCxn id="35" idx="1"/>
          </p:cNvCxnSpPr>
          <p:nvPr/>
        </p:nvCxnSpPr>
        <p:spPr>
          <a:xfrm>
            <a:off x="3431705" y="3362646"/>
            <a:ext cx="1124439" cy="3714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3"/>
            <a:endCxn id="34" idx="1"/>
          </p:cNvCxnSpPr>
          <p:nvPr/>
        </p:nvCxnSpPr>
        <p:spPr>
          <a:xfrm>
            <a:off x="6334406" y="2431040"/>
            <a:ext cx="1497983" cy="2959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9" idx="3"/>
            <a:endCxn id="30" idx="1"/>
          </p:cNvCxnSpPr>
          <p:nvPr/>
        </p:nvCxnSpPr>
        <p:spPr>
          <a:xfrm flipV="1">
            <a:off x="6334406" y="2042824"/>
            <a:ext cx="1497983" cy="388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9" idx="3"/>
            <a:endCxn id="41" idx="1"/>
          </p:cNvCxnSpPr>
          <p:nvPr/>
        </p:nvCxnSpPr>
        <p:spPr>
          <a:xfrm>
            <a:off x="6415400" y="5092545"/>
            <a:ext cx="1147289" cy="3887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9" idx="3"/>
            <a:endCxn id="40" idx="1"/>
          </p:cNvCxnSpPr>
          <p:nvPr/>
        </p:nvCxnSpPr>
        <p:spPr>
          <a:xfrm flipV="1">
            <a:off x="6415400" y="4726920"/>
            <a:ext cx="1147289" cy="3656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5" idx="3"/>
            <a:endCxn id="36" idx="1"/>
          </p:cNvCxnSpPr>
          <p:nvPr/>
        </p:nvCxnSpPr>
        <p:spPr>
          <a:xfrm>
            <a:off x="6240016" y="3734074"/>
            <a:ext cx="734896" cy="39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6" idx="3"/>
            <a:endCxn id="48" idx="1"/>
          </p:cNvCxnSpPr>
          <p:nvPr/>
        </p:nvCxnSpPr>
        <p:spPr>
          <a:xfrm flipV="1">
            <a:off x="8548115" y="3733774"/>
            <a:ext cx="734896" cy="42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7EABE17-118B-4077-8A9C-9C9953B0C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84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7161" y="3052114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83832" y="2060848"/>
            <a:ext cx="1582974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자주 쓰는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입금계좌관리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888088" y="2157087"/>
            <a:ext cx="1372669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902214" y="3462237"/>
            <a:ext cx="127340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583833" y="3360769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평생계좌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전환서비스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48328" y="3366120"/>
            <a:ext cx="136034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580913" y="4593596"/>
            <a:ext cx="1741271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계좌별명관리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032104" y="4611608"/>
            <a:ext cx="180070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tx1"/>
                </a:solidFill>
              </a:rPr>
              <a:t>계좌별명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435771" y="4631928"/>
            <a:ext cx="12765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4" name="꺾인 연결선 23"/>
          <p:cNvCxnSpPr>
            <a:stCxn id="28" idx="3"/>
            <a:endCxn id="27" idx="1"/>
          </p:cNvCxnSpPr>
          <p:nvPr/>
        </p:nvCxnSpPr>
        <p:spPr>
          <a:xfrm flipV="1">
            <a:off x="3435313" y="2376192"/>
            <a:ext cx="1148519" cy="979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8" idx="3"/>
            <a:endCxn id="53" idx="1"/>
          </p:cNvCxnSpPr>
          <p:nvPr/>
        </p:nvCxnSpPr>
        <p:spPr>
          <a:xfrm>
            <a:off x="3435313" y="3355960"/>
            <a:ext cx="1145600" cy="1477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49" idx="1"/>
          </p:cNvCxnSpPr>
          <p:nvPr/>
        </p:nvCxnSpPr>
        <p:spPr>
          <a:xfrm>
            <a:off x="3435313" y="3355960"/>
            <a:ext cx="1148520" cy="3201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3"/>
            <a:endCxn id="32" idx="1"/>
          </p:cNvCxnSpPr>
          <p:nvPr/>
        </p:nvCxnSpPr>
        <p:spPr>
          <a:xfrm flipV="1">
            <a:off x="6166806" y="2374887"/>
            <a:ext cx="721282" cy="130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9" idx="3"/>
            <a:endCxn id="48" idx="1"/>
          </p:cNvCxnSpPr>
          <p:nvPr/>
        </p:nvCxnSpPr>
        <p:spPr>
          <a:xfrm>
            <a:off x="6013893" y="3676113"/>
            <a:ext cx="888321" cy="39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3"/>
            <a:endCxn id="54" idx="1"/>
          </p:cNvCxnSpPr>
          <p:nvPr/>
        </p:nvCxnSpPr>
        <p:spPr>
          <a:xfrm flipV="1">
            <a:off x="6322184" y="4829408"/>
            <a:ext cx="709920" cy="3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48" idx="3"/>
            <a:endCxn id="51" idx="1"/>
          </p:cNvCxnSpPr>
          <p:nvPr/>
        </p:nvCxnSpPr>
        <p:spPr>
          <a:xfrm>
            <a:off x="8175620" y="3680037"/>
            <a:ext cx="872708" cy="142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54" idx="3"/>
            <a:endCxn id="55" idx="1"/>
          </p:cNvCxnSpPr>
          <p:nvPr/>
        </p:nvCxnSpPr>
        <p:spPr>
          <a:xfrm>
            <a:off x="8832807" y="4829408"/>
            <a:ext cx="602964" cy="5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5CB480-C5D6-4708-BE60-7BCEFD4E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13" name="직사각형 12"/>
          <p:cNvSpPr/>
          <p:nvPr/>
        </p:nvSpPr>
        <p:spPr>
          <a:xfrm>
            <a:off x="7157973" y="4717212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발행 수표 조회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11824" y="2282397"/>
            <a:ext cx="801147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3750" y="3072345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009878" y="4814756"/>
            <a:ext cx="144839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자기앞수표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14258" y="1981821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조회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12024" y="2725168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2224" y="1984768"/>
            <a:ext cx="139998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88453" y="3823248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수표 조회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203398" y="5692441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663612" y="4289544"/>
            <a:ext cx="1040900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27" name="꺾인 연결선 26"/>
          <p:cNvCxnSpPr>
            <a:stCxn id="17" idx="3"/>
            <a:endCxn id="15" idx="1"/>
          </p:cNvCxnSpPr>
          <p:nvPr/>
        </p:nvCxnSpPr>
        <p:spPr>
          <a:xfrm flipV="1">
            <a:off x="3431902" y="2521977"/>
            <a:ext cx="1079922" cy="854214"/>
          </a:xfrm>
          <a:prstGeom prst="bentConnector3">
            <a:avLst>
              <a:gd name="adj1" fmla="val 377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7" idx="3"/>
            <a:endCxn id="21" idx="1"/>
          </p:cNvCxnSpPr>
          <p:nvPr/>
        </p:nvCxnSpPr>
        <p:spPr>
          <a:xfrm>
            <a:off x="3431902" y="3376191"/>
            <a:ext cx="1577976" cy="1656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3"/>
            <a:endCxn id="28" idx="1"/>
          </p:cNvCxnSpPr>
          <p:nvPr/>
        </p:nvCxnSpPr>
        <p:spPr>
          <a:xfrm>
            <a:off x="6458274" y="5032556"/>
            <a:ext cx="745124" cy="8776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1" idx="3"/>
            <a:endCxn id="26" idx="1"/>
          </p:cNvCxnSpPr>
          <p:nvPr/>
        </p:nvCxnSpPr>
        <p:spPr>
          <a:xfrm flipV="1">
            <a:off x="6458274" y="4041048"/>
            <a:ext cx="730179" cy="9915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1" idx="3"/>
            <a:endCxn id="13" idx="1"/>
          </p:cNvCxnSpPr>
          <p:nvPr/>
        </p:nvCxnSpPr>
        <p:spPr>
          <a:xfrm>
            <a:off x="6458274" y="5032556"/>
            <a:ext cx="6996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6" idx="3"/>
            <a:endCxn id="29" idx="1"/>
          </p:cNvCxnSpPr>
          <p:nvPr/>
        </p:nvCxnSpPr>
        <p:spPr>
          <a:xfrm>
            <a:off x="8410145" y="4041048"/>
            <a:ext cx="1253467" cy="466296"/>
          </a:xfrm>
          <a:prstGeom prst="bentConnector3">
            <a:avLst>
              <a:gd name="adj1" fmla="val 5648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3" idx="3"/>
            <a:endCxn id="29" idx="1"/>
          </p:cNvCxnSpPr>
          <p:nvPr/>
        </p:nvCxnSpPr>
        <p:spPr>
          <a:xfrm flipV="1">
            <a:off x="8588033" y="4507344"/>
            <a:ext cx="1075579" cy="5252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5" idx="3"/>
            <a:endCxn id="23" idx="1"/>
          </p:cNvCxnSpPr>
          <p:nvPr/>
        </p:nvCxnSpPr>
        <p:spPr>
          <a:xfrm flipV="1">
            <a:off x="5312971" y="2199621"/>
            <a:ext cx="1001287" cy="3223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5" idx="3"/>
            <a:endCxn id="24" idx="1"/>
          </p:cNvCxnSpPr>
          <p:nvPr/>
        </p:nvCxnSpPr>
        <p:spPr>
          <a:xfrm>
            <a:off x="5312971" y="2521977"/>
            <a:ext cx="999053" cy="4209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3" idx="3"/>
            <a:endCxn id="25" idx="1"/>
          </p:cNvCxnSpPr>
          <p:nvPr/>
        </p:nvCxnSpPr>
        <p:spPr>
          <a:xfrm>
            <a:off x="7516265" y="2199621"/>
            <a:ext cx="595959" cy="29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7507F066-7B1F-4E0F-B1B3-452589EB8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1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인증센터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46790" y="2438758"/>
            <a:ext cx="1661840" cy="4421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 </a:t>
            </a:r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36" name="꺾인 연결선 35"/>
          <p:cNvCxnSpPr>
            <a:stCxn id="11" idx="3"/>
            <a:endCxn id="32" idx="1"/>
          </p:cNvCxnSpPr>
          <p:nvPr/>
        </p:nvCxnSpPr>
        <p:spPr>
          <a:xfrm flipV="1">
            <a:off x="6008630" y="1880808"/>
            <a:ext cx="1383675" cy="77901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392305" y="170080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cxnSp>
        <p:nvCxnSpPr>
          <p:cNvPr id="35" name="꺾인 연결선 34"/>
          <p:cNvCxnSpPr>
            <a:stCxn id="11" idx="3"/>
            <a:endCxn id="37" idx="1"/>
          </p:cNvCxnSpPr>
          <p:nvPr/>
        </p:nvCxnSpPr>
        <p:spPr>
          <a:xfrm flipV="1">
            <a:off x="6008630" y="2368092"/>
            <a:ext cx="1383675" cy="291728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392305" y="218809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cxnSp>
        <p:nvCxnSpPr>
          <p:cNvPr id="39" name="꺾인 연결선 38"/>
          <p:cNvCxnSpPr>
            <a:stCxn id="11" idx="3"/>
            <a:endCxn id="40" idx="1"/>
          </p:cNvCxnSpPr>
          <p:nvPr/>
        </p:nvCxnSpPr>
        <p:spPr>
          <a:xfrm>
            <a:off x="6008630" y="2659820"/>
            <a:ext cx="1383674" cy="27398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392304" y="2735809"/>
            <a:ext cx="1440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발급신청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392303" y="3401881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cxnSp>
        <p:nvCxnSpPr>
          <p:cNvPr id="44" name="꺾인 연결선 43"/>
          <p:cNvCxnSpPr>
            <a:stCxn id="11" idx="3"/>
            <a:endCxn id="43" idx="1"/>
          </p:cNvCxnSpPr>
          <p:nvPr/>
        </p:nvCxnSpPr>
        <p:spPr>
          <a:xfrm>
            <a:off x="6008630" y="2659820"/>
            <a:ext cx="1383673" cy="9220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35246" y="4153927"/>
            <a:ext cx="1328706" cy="437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보안센터</a:t>
            </a:r>
          </a:p>
        </p:txBody>
      </p:sp>
      <p:cxnSp>
        <p:nvCxnSpPr>
          <p:cNvPr id="55" name="꺾인 연결선 54"/>
          <p:cNvCxnSpPr>
            <a:stCxn id="52" idx="3"/>
            <a:endCxn id="64" idx="1"/>
          </p:cNvCxnSpPr>
          <p:nvPr/>
        </p:nvCxnSpPr>
        <p:spPr>
          <a:xfrm>
            <a:off x="5663952" y="4372528"/>
            <a:ext cx="864096" cy="128617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544979" y="5460704"/>
            <a:ext cx="223224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차단 서비스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8544272" y="4905054"/>
            <a:ext cx="30879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안심이체계좌 등록 서비스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544272" y="6016354"/>
            <a:ext cx="1927448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지연이체 서비스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528048" y="5487522"/>
            <a:ext cx="1116832" cy="3423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cxnSp>
        <p:nvCxnSpPr>
          <p:cNvPr id="66" name="꺾인 연결선 65"/>
          <p:cNvCxnSpPr>
            <a:stCxn id="64" idx="3"/>
            <a:endCxn id="62" idx="1"/>
          </p:cNvCxnSpPr>
          <p:nvPr/>
        </p:nvCxnSpPr>
        <p:spPr>
          <a:xfrm>
            <a:off x="7644880" y="565870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64" idx="3"/>
            <a:endCxn id="60" idx="1"/>
          </p:cNvCxnSpPr>
          <p:nvPr/>
        </p:nvCxnSpPr>
        <p:spPr>
          <a:xfrm>
            <a:off x="7644880" y="5658704"/>
            <a:ext cx="9000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64" idx="3"/>
            <a:endCxn id="61" idx="1"/>
          </p:cNvCxnSpPr>
          <p:nvPr/>
        </p:nvCxnSpPr>
        <p:spPr>
          <a:xfrm flipV="1">
            <a:off x="7644880" y="510305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544852" y="4437112"/>
            <a:ext cx="1855404" cy="300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관리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6528048" y="3902695"/>
            <a:ext cx="1703004" cy="3904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 게시판</a:t>
            </a:r>
          </a:p>
        </p:txBody>
      </p:sp>
      <p:cxnSp>
        <p:nvCxnSpPr>
          <p:cNvPr id="84" name="꺾인 연결선 83"/>
          <p:cNvCxnSpPr>
            <a:stCxn id="52" idx="3"/>
            <a:endCxn id="83" idx="1"/>
          </p:cNvCxnSpPr>
          <p:nvPr/>
        </p:nvCxnSpPr>
        <p:spPr>
          <a:xfrm flipV="1">
            <a:off x="5663952" y="4097896"/>
            <a:ext cx="864096" cy="2746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2" idx="3"/>
            <a:endCxn id="82" idx="1"/>
          </p:cNvCxnSpPr>
          <p:nvPr/>
        </p:nvCxnSpPr>
        <p:spPr>
          <a:xfrm>
            <a:off x="5663952" y="4372528"/>
            <a:ext cx="880900" cy="2150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063749" y="3060881"/>
            <a:ext cx="1163603" cy="485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95" name="꺾인 연결선 94"/>
          <p:cNvCxnSpPr>
            <a:stCxn id="93" idx="3"/>
            <a:endCxn id="11" idx="1"/>
          </p:cNvCxnSpPr>
          <p:nvPr/>
        </p:nvCxnSpPr>
        <p:spPr>
          <a:xfrm flipV="1">
            <a:off x="3227352" y="2659820"/>
            <a:ext cx="1119438" cy="64356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93" idx="3"/>
            <a:endCxn id="52" idx="1"/>
          </p:cNvCxnSpPr>
          <p:nvPr/>
        </p:nvCxnSpPr>
        <p:spPr>
          <a:xfrm>
            <a:off x="3227352" y="3303389"/>
            <a:ext cx="1107894" cy="106913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7CA07F2D-8512-45DB-BA3C-470301814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52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53960" y="2335141"/>
            <a:ext cx="1456348" cy="7472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59324" y="1546456"/>
            <a:ext cx="117870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151784" y="2163985"/>
            <a:ext cx="1204690" cy="649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등록기기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59949" y="3016858"/>
            <a:ext cx="1568958" cy="6281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이용등록기기해제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7657" y="3500438"/>
            <a:ext cx="1831518" cy="936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신입급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계좌지정서비스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90166" y="3900121"/>
            <a:ext cx="1121425" cy="6810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88324" y="4779248"/>
            <a:ext cx="1123265" cy="6534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82688" y="1930991"/>
            <a:ext cx="121351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별명선정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79329" y="1917875"/>
            <a:ext cx="1101047" cy="456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128200" y="1950791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등록완료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17888" y="311709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39421" y="2990097"/>
            <a:ext cx="1312963" cy="68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123275" y="313431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31951" y="4433689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096285" y="4284614"/>
            <a:ext cx="1206996" cy="6946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743231" y="443743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cxnSp>
        <p:nvCxnSpPr>
          <p:cNvPr id="38" name="꺾인 연결선 37"/>
          <p:cNvCxnSpPr>
            <a:stCxn id="9" idx="3"/>
            <a:endCxn id="17" idx="1"/>
          </p:cNvCxnSpPr>
          <p:nvPr/>
        </p:nvCxnSpPr>
        <p:spPr>
          <a:xfrm flipV="1">
            <a:off x="3510308" y="1726456"/>
            <a:ext cx="649016" cy="9823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9" idx="3"/>
            <a:endCxn id="8" idx="1"/>
          </p:cNvCxnSpPr>
          <p:nvPr/>
        </p:nvCxnSpPr>
        <p:spPr>
          <a:xfrm>
            <a:off x="3510308" y="2708769"/>
            <a:ext cx="649641" cy="6221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3"/>
            <a:endCxn id="18" idx="1"/>
          </p:cNvCxnSpPr>
          <p:nvPr/>
        </p:nvCxnSpPr>
        <p:spPr>
          <a:xfrm flipV="1">
            <a:off x="3510308" y="2488598"/>
            <a:ext cx="641476" cy="2201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1" idx="3"/>
            <a:endCxn id="13" idx="1"/>
          </p:cNvCxnSpPr>
          <p:nvPr/>
        </p:nvCxnSpPr>
        <p:spPr>
          <a:xfrm>
            <a:off x="3919175" y="3968470"/>
            <a:ext cx="770991" cy="272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5" idx="1"/>
          </p:cNvCxnSpPr>
          <p:nvPr/>
        </p:nvCxnSpPr>
        <p:spPr>
          <a:xfrm>
            <a:off x="3919175" y="3968470"/>
            <a:ext cx="769149" cy="11375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7" idx="3"/>
            <a:endCxn id="12" idx="1"/>
          </p:cNvCxnSpPr>
          <p:nvPr/>
        </p:nvCxnSpPr>
        <p:spPr>
          <a:xfrm>
            <a:off x="5338029" y="1726456"/>
            <a:ext cx="1344659" cy="42233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8" idx="3"/>
            <a:endCxn id="12" idx="1"/>
          </p:cNvCxnSpPr>
          <p:nvPr/>
        </p:nvCxnSpPr>
        <p:spPr>
          <a:xfrm flipV="1">
            <a:off x="5356474" y="2148791"/>
            <a:ext cx="1326214" cy="3398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8" idx="3"/>
            <a:endCxn id="20" idx="1"/>
          </p:cNvCxnSpPr>
          <p:nvPr/>
        </p:nvCxnSpPr>
        <p:spPr>
          <a:xfrm>
            <a:off x="5728907" y="3330941"/>
            <a:ext cx="788981" cy="39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23" idx="1"/>
          </p:cNvCxnSpPr>
          <p:nvPr/>
        </p:nvCxnSpPr>
        <p:spPr>
          <a:xfrm>
            <a:off x="5811591" y="4240626"/>
            <a:ext cx="620360" cy="3910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15" idx="3"/>
            <a:endCxn id="23" idx="1"/>
          </p:cNvCxnSpPr>
          <p:nvPr/>
        </p:nvCxnSpPr>
        <p:spPr>
          <a:xfrm flipV="1">
            <a:off x="5811589" y="4631689"/>
            <a:ext cx="620362" cy="47430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3" idx="3"/>
            <a:endCxn id="24" idx="1"/>
          </p:cNvCxnSpPr>
          <p:nvPr/>
        </p:nvCxnSpPr>
        <p:spPr>
          <a:xfrm>
            <a:off x="7656335" y="4631689"/>
            <a:ext cx="439950" cy="2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  <a:endCxn id="25" idx="1"/>
          </p:cNvCxnSpPr>
          <p:nvPr/>
        </p:nvCxnSpPr>
        <p:spPr>
          <a:xfrm>
            <a:off x="9303281" y="4631930"/>
            <a:ext cx="439950" cy="35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20" idx="3"/>
            <a:endCxn id="21" idx="1"/>
          </p:cNvCxnSpPr>
          <p:nvPr/>
        </p:nvCxnSpPr>
        <p:spPr>
          <a:xfrm flipV="1">
            <a:off x="7742272" y="3332802"/>
            <a:ext cx="497149" cy="20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1" idx="3"/>
            <a:endCxn id="22" idx="1"/>
          </p:cNvCxnSpPr>
          <p:nvPr/>
        </p:nvCxnSpPr>
        <p:spPr>
          <a:xfrm flipV="1">
            <a:off x="9552384" y="3332312"/>
            <a:ext cx="570891" cy="49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16" idx="3"/>
            <a:endCxn id="19" idx="1"/>
          </p:cNvCxnSpPr>
          <p:nvPr/>
        </p:nvCxnSpPr>
        <p:spPr>
          <a:xfrm>
            <a:off x="9480376" y="2146333"/>
            <a:ext cx="647824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2" idx="3"/>
            <a:endCxn id="16" idx="1"/>
          </p:cNvCxnSpPr>
          <p:nvPr/>
        </p:nvCxnSpPr>
        <p:spPr>
          <a:xfrm flipV="1">
            <a:off x="7896200" y="2146333"/>
            <a:ext cx="483129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AF04C4D7-E7D4-45C0-8D8F-A045BF3A1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8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7697" y="3087546"/>
            <a:ext cx="1281999" cy="7014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지연이체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33854" y="2447218"/>
            <a:ext cx="1333873" cy="574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24259" y="3751144"/>
            <a:ext cx="1353064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03769" y="3170918"/>
            <a:ext cx="122438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79385" y="4275942"/>
            <a:ext cx="1224384" cy="7518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728153" y="443405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94999" y="3030500"/>
            <a:ext cx="1224384" cy="641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유의사항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1" name="꺾인 연결선 20"/>
          <p:cNvCxnSpPr>
            <a:stCxn id="9" idx="3"/>
            <a:endCxn id="17" idx="1"/>
          </p:cNvCxnSpPr>
          <p:nvPr/>
        </p:nvCxnSpPr>
        <p:spPr>
          <a:xfrm flipV="1">
            <a:off x="3359696" y="2734565"/>
            <a:ext cx="1274158" cy="7037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9" idx="3"/>
            <a:endCxn id="18" idx="1"/>
          </p:cNvCxnSpPr>
          <p:nvPr/>
        </p:nvCxnSpPr>
        <p:spPr>
          <a:xfrm>
            <a:off x="3359696" y="3438293"/>
            <a:ext cx="1264563" cy="56485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3"/>
            <a:endCxn id="19" idx="1"/>
          </p:cNvCxnSpPr>
          <p:nvPr/>
        </p:nvCxnSpPr>
        <p:spPr>
          <a:xfrm>
            <a:off x="5967727" y="2734565"/>
            <a:ext cx="627272" cy="61678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8" idx="3"/>
            <a:endCxn id="19" idx="1"/>
          </p:cNvCxnSpPr>
          <p:nvPr/>
        </p:nvCxnSpPr>
        <p:spPr>
          <a:xfrm flipV="1">
            <a:off x="5977323" y="3351352"/>
            <a:ext cx="617676" cy="651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13" idx="1"/>
          </p:cNvCxnSpPr>
          <p:nvPr/>
        </p:nvCxnSpPr>
        <p:spPr>
          <a:xfrm flipV="1">
            <a:off x="7819383" y="3350918"/>
            <a:ext cx="684386" cy="4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3" idx="2"/>
            <a:endCxn id="15" idx="0"/>
          </p:cNvCxnSpPr>
          <p:nvPr/>
        </p:nvCxnSpPr>
        <p:spPr>
          <a:xfrm rot="5400000">
            <a:off x="8131257" y="3291238"/>
            <a:ext cx="745024" cy="1224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5" idx="3"/>
            <a:endCxn id="16" idx="1"/>
          </p:cNvCxnSpPr>
          <p:nvPr/>
        </p:nvCxnSpPr>
        <p:spPr>
          <a:xfrm flipV="1">
            <a:off x="8503769" y="4651856"/>
            <a:ext cx="122438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A08BBEB-D75C-46A4-8861-C4883CB01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2967" y="3088508"/>
            <a:ext cx="1441638" cy="7725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보안차단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알림 서비스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8361" y="4220722"/>
            <a:ext cx="2135752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8467" y="2487291"/>
            <a:ext cx="1441388" cy="554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서비스신청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81715" y="3924718"/>
            <a:ext cx="1191230" cy="5040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정보조회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08043" y="3068637"/>
            <a:ext cx="1228517" cy="631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945186" y="4540121"/>
            <a:ext cx="1154230" cy="482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처리완료</a:t>
            </a:r>
          </a:p>
        </p:txBody>
      </p:sp>
      <p:cxnSp>
        <p:nvCxnSpPr>
          <p:cNvPr id="23" name="꺾인 연결선 22"/>
          <p:cNvCxnSpPr>
            <a:stCxn id="9" idx="3"/>
            <a:endCxn id="49" idx="1"/>
          </p:cNvCxnSpPr>
          <p:nvPr/>
        </p:nvCxnSpPr>
        <p:spPr>
          <a:xfrm flipV="1">
            <a:off x="3514605" y="2457761"/>
            <a:ext cx="1231718" cy="1017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9" idx="3"/>
            <a:endCxn id="8" idx="1"/>
          </p:cNvCxnSpPr>
          <p:nvPr/>
        </p:nvCxnSpPr>
        <p:spPr>
          <a:xfrm>
            <a:off x="3514605" y="3474778"/>
            <a:ext cx="1223756" cy="10813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9" idx="3"/>
            <a:endCxn id="48" idx="1"/>
          </p:cNvCxnSpPr>
          <p:nvPr/>
        </p:nvCxnSpPr>
        <p:spPr>
          <a:xfrm>
            <a:off x="3514605" y="3474778"/>
            <a:ext cx="1256193" cy="17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49" idx="3"/>
            <a:endCxn id="10" idx="1"/>
          </p:cNvCxnSpPr>
          <p:nvPr/>
        </p:nvCxnSpPr>
        <p:spPr>
          <a:xfrm>
            <a:off x="6884506" y="2457761"/>
            <a:ext cx="863961" cy="306739"/>
          </a:xfrm>
          <a:prstGeom prst="bentConnector3">
            <a:avLst>
              <a:gd name="adj1" fmla="val 52352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8" idx="3"/>
            <a:endCxn id="11" idx="1"/>
          </p:cNvCxnSpPr>
          <p:nvPr/>
        </p:nvCxnSpPr>
        <p:spPr>
          <a:xfrm flipV="1">
            <a:off x="6874113" y="4176726"/>
            <a:ext cx="907602" cy="379419"/>
          </a:xfrm>
          <a:prstGeom prst="bentConnector3">
            <a:avLst>
              <a:gd name="adj1" fmla="val 6007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endCxn id="10" idx="1"/>
          </p:cNvCxnSpPr>
          <p:nvPr/>
        </p:nvCxnSpPr>
        <p:spPr>
          <a:xfrm flipV="1">
            <a:off x="6927665" y="2764500"/>
            <a:ext cx="820802" cy="61999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0" idx="3"/>
            <a:endCxn id="12" idx="1"/>
          </p:cNvCxnSpPr>
          <p:nvPr/>
        </p:nvCxnSpPr>
        <p:spPr>
          <a:xfrm>
            <a:off x="9189855" y="2764500"/>
            <a:ext cx="718188" cy="61999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2" idx="1"/>
          </p:cNvCxnSpPr>
          <p:nvPr/>
        </p:nvCxnSpPr>
        <p:spPr>
          <a:xfrm flipV="1">
            <a:off x="8972945" y="3384497"/>
            <a:ext cx="935098" cy="792229"/>
          </a:xfrm>
          <a:prstGeom prst="bentConnector3">
            <a:avLst>
              <a:gd name="adj1" fmla="val 6086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2"/>
            <a:endCxn id="13" idx="0"/>
          </p:cNvCxnSpPr>
          <p:nvPr/>
        </p:nvCxnSpPr>
        <p:spPr>
          <a:xfrm rot="5400000">
            <a:off x="10102420" y="4120238"/>
            <a:ext cx="83976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770798" y="3240637"/>
            <a:ext cx="2135101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차단 신청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746323" y="2122338"/>
            <a:ext cx="2138183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cxnSp>
        <p:nvCxnSpPr>
          <p:cNvPr id="61" name="꺾인 연결선 60"/>
          <p:cNvCxnSpPr>
            <a:endCxn id="11" idx="1"/>
          </p:cNvCxnSpPr>
          <p:nvPr/>
        </p:nvCxnSpPr>
        <p:spPr>
          <a:xfrm>
            <a:off x="6930374" y="3618649"/>
            <a:ext cx="851341" cy="558077"/>
          </a:xfrm>
          <a:prstGeom prst="bentConnector3">
            <a:avLst>
              <a:gd name="adj1" fmla="val 5835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63AD5A65-976B-4AD6-80F5-9D9738754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8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고객 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2769" y="3052204"/>
            <a:ext cx="1519584" cy="5658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900788" y="3963619"/>
            <a:ext cx="1339227" cy="617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신고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0789" y="243831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고객상담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586507" y="2438311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90739" y="345880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QNA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602353" y="2697237"/>
            <a:ext cx="1298436" cy="6379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4" idx="3"/>
            <a:endCxn id="56" idx="1"/>
          </p:cNvCxnSpPr>
          <p:nvPr/>
        </p:nvCxnSpPr>
        <p:spPr>
          <a:xfrm flipV="1">
            <a:off x="6127157" y="2697236"/>
            <a:ext cx="145935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4" idx="3"/>
            <a:endCxn id="57" idx="1"/>
          </p:cNvCxnSpPr>
          <p:nvPr/>
        </p:nvCxnSpPr>
        <p:spPr>
          <a:xfrm>
            <a:off x="6127157" y="2697237"/>
            <a:ext cx="1463582" cy="1020490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53" idx="1"/>
          </p:cNvCxnSpPr>
          <p:nvPr/>
        </p:nvCxnSpPr>
        <p:spPr>
          <a:xfrm>
            <a:off x="3602353" y="3335149"/>
            <a:ext cx="1298435" cy="9372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F365253-E6AF-4CC3-B051-1403A922D6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8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1" name="직사각형 30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관리자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81240" y="2856210"/>
            <a:ext cx="158173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금융거래제한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92434" y="2048281"/>
            <a:ext cx="116036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금융상품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65265" y="3088509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92434" y="3798518"/>
            <a:ext cx="144616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멤버쉽</a:t>
            </a:r>
            <a:r>
              <a:rPr lang="ko-KR" altLang="en-US" dirty="0">
                <a:solidFill>
                  <a:schemeClr val="tx1"/>
                </a:solidFill>
              </a:rPr>
              <a:t> 등급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96635" y="4628716"/>
            <a:ext cx="1156161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이력조회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594880" y="5344861"/>
            <a:ext cx="8914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680178" y="1667628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7680177" y="2085362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80176" y="2503096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9040091" y="2954357"/>
            <a:ext cx="944339" cy="414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9040091" y="3483008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032104" y="3819520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032104" y="4525393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9" name="꺾인 연결선 28"/>
          <p:cNvCxnSpPr>
            <a:stCxn id="17" idx="3"/>
            <a:endCxn id="15" idx="1"/>
          </p:cNvCxnSpPr>
          <p:nvPr/>
        </p:nvCxnSpPr>
        <p:spPr>
          <a:xfrm flipV="1">
            <a:off x="3433417" y="2266081"/>
            <a:ext cx="1159017" cy="112627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7" idx="3"/>
            <a:endCxn id="13" idx="1"/>
          </p:cNvCxnSpPr>
          <p:nvPr/>
        </p:nvCxnSpPr>
        <p:spPr>
          <a:xfrm flipV="1">
            <a:off x="3433417" y="3171554"/>
            <a:ext cx="1147823" cy="2208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7" idx="3"/>
            <a:endCxn id="21" idx="1"/>
          </p:cNvCxnSpPr>
          <p:nvPr/>
        </p:nvCxnSpPr>
        <p:spPr>
          <a:xfrm>
            <a:off x="3433417" y="3392355"/>
            <a:ext cx="1159017" cy="6239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3"/>
            <a:endCxn id="39" idx="1"/>
          </p:cNvCxnSpPr>
          <p:nvPr/>
        </p:nvCxnSpPr>
        <p:spPr>
          <a:xfrm>
            <a:off x="3433417" y="3392355"/>
            <a:ext cx="1163218" cy="14343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7" idx="3"/>
            <a:endCxn id="40" idx="1"/>
          </p:cNvCxnSpPr>
          <p:nvPr/>
        </p:nvCxnSpPr>
        <p:spPr>
          <a:xfrm>
            <a:off x="3433417" y="3392355"/>
            <a:ext cx="1161463" cy="21505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5" idx="3"/>
            <a:endCxn id="42" idx="1"/>
          </p:cNvCxnSpPr>
          <p:nvPr/>
        </p:nvCxnSpPr>
        <p:spPr>
          <a:xfrm flipV="1">
            <a:off x="5752796" y="1847628"/>
            <a:ext cx="1927382" cy="4184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5" idx="3"/>
            <a:endCxn id="44" idx="1"/>
          </p:cNvCxnSpPr>
          <p:nvPr/>
        </p:nvCxnSpPr>
        <p:spPr>
          <a:xfrm flipV="1">
            <a:off x="5752796" y="2265362"/>
            <a:ext cx="1927381" cy="71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5" idx="3"/>
            <a:endCxn id="45" idx="1"/>
          </p:cNvCxnSpPr>
          <p:nvPr/>
        </p:nvCxnSpPr>
        <p:spPr>
          <a:xfrm>
            <a:off x="5752796" y="2266081"/>
            <a:ext cx="1927380" cy="41701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1" idx="3"/>
            <a:endCxn id="73" idx="1"/>
          </p:cNvCxnSpPr>
          <p:nvPr/>
        </p:nvCxnSpPr>
        <p:spPr>
          <a:xfrm>
            <a:off x="6038597" y="4016318"/>
            <a:ext cx="993507" cy="12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21" idx="3"/>
            <a:endCxn id="74" idx="1"/>
          </p:cNvCxnSpPr>
          <p:nvPr/>
        </p:nvCxnSpPr>
        <p:spPr>
          <a:xfrm>
            <a:off x="6038597" y="4016318"/>
            <a:ext cx="993507" cy="68907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70" idx="1"/>
          </p:cNvCxnSpPr>
          <p:nvPr/>
        </p:nvCxnSpPr>
        <p:spPr>
          <a:xfrm flipV="1">
            <a:off x="6162972" y="3161394"/>
            <a:ext cx="2877119" cy="101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3" idx="3"/>
            <a:endCxn id="71" idx="1"/>
          </p:cNvCxnSpPr>
          <p:nvPr/>
        </p:nvCxnSpPr>
        <p:spPr>
          <a:xfrm>
            <a:off x="6162972" y="3171554"/>
            <a:ext cx="2877119" cy="509454"/>
          </a:xfrm>
          <a:prstGeom prst="bentConnector3">
            <a:avLst>
              <a:gd name="adj1" fmla="val 726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23113882-E665-4E3B-B8DE-132E07B64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11A10-2E34-453B-95EA-538F8E41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411628"/>
            <a:ext cx="7776864" cy="3347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291173" y="4759611"/>
            <a:ext cx="791864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사용량이 증가 하지만 국내 이용할 수 있는 인터넷은행은 카카오뱅크와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뱅크 단 두개이며 제공되는 금융상품들이 많지 않다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팀이 개발하는 인터넷 뱅킹은 다양한 금융상품과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뱅킹서비스를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제공한다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/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</p:txBody>
      </p:sp>
    </p:spTree>
    <p:extLst>
      <p:ext uri="{BB962C8B-B14F-4D97-AF65-F5344CB8AC3E}">
        <p14:creationId xmlns:p14="http://schemas.microsoft.com/office/powerpoint/2010/main" val="1757225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JOHN\Desktop\bankimg\ppt\3-2클래스다이어그램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119336" y="395701"/>
            <a:ext cx="12072664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42900"/>
            <a:ext cx="12192000" cy="6172200"/>
          </a:xfrm>
          <a:prstGeom prst="rect">
            <a:avLst/>
          </a:prstGeom>
          <a:noFill/>
        </p:spPr>
      </p:pic>
      <p:pic>
        <p:nvPicPr>
          <p:cNvPr id="1026" name="Picture 2" descr="C:\Users\Administrator.Sc-201906031910\Desktop\mainppt\png\swot\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24" y="1970981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68372" y="2081079"/>
            <a:ext cx="431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뛰어난 이자수익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특히 수수료 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우수한 자산 건전성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고객의 높은 서비스 만족도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5E127C-DF3F-4664-BA42-A06EE108E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04" y="3460924"/>
            <a:ext cx="1061748" cy="883020"/>
          </a:xfrm>
          <a:prstGeom prst="rect">
            <a:avLst/>
          </a:prstGeom>
        </p:spPr>
      </p:pic>
      <p:pic>
        <p:nvPicPr>
          <p:cNvPr id="8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80991291-708B-487C-8FB2-AFD19555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227598-DE68-4249-8B3F-AD335D890DB0}"/>
              </a:ext>
            </a:extLst>
          </p:cNvPr>
          <p:cNvSpPr txBox="1"/>
          <p:nvPr/>
        </p:nvSpPr>
        <p:spPr>
          <a:xfrm>
            <a:off x="7911670" y="2116695"/>
            <a:ext cx="413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신한카드의 이익 비중이상대적으로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큰 부분을 차지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소매금융에 비해 약한 기업 금융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9FECEEBB-76AE-427B-A21E-375EE1BD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2" y="3679927"/>
            <a:ext cx="1556173" cy="220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89328-42B1-4EB2-BE2A-F46EC5D82469}"/>
              </a:ext>
            </a:extLst>
          </p:cNvPr>
          <p:cNvSpPr txBox="1"/>
          <p:nvPr/>
        </p:nvSpPr>
        <p:spPr>
          <a:xfrm>
            <a:off x="7797018" y="4358484"/>
            <a:ext cx="4264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금리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경쟁으로수익성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악화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국내금융시장의 포화 및 타 금융업과   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경쟁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은행의 등장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A5BD1C06-C5A0-4235-B24E-1AE3C348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98" y="3489116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E688D7-6054-4959-B6FB-38C01867A165}"/>
              </a:ext>
            </a:extLst>
          </p:cNvPr>
          <p:cNvSpPr txBox="1"/>
          <p:nvPr/>
        </p:nvSpPr>
        <p:spPr>
          <a:xfrm>
            <a:off x="335435" y="4343944"/>
            <a:ext cx="367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리딩뱅크의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이미지 획득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금융기반 조성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29989" y="1624708"/>
            <a:ext cx="456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카카오브랜드 이미지활용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꾸준한 서비스의 개발과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빅데이터 기술의 보유 및 활용 기술력</a:t>
            </a:r>
          </a:p>
          <a:p>
            <a:endParaRPr lang="en-US" altLang="ko-KR" dirty="0"/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574402" y="1617674"/>
            <a:ext cx="4743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비대면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채널의 한계로 성장제약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일부 연령층의 사용 집중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카카오 신용등급과 지분 보유상황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고객대응 능력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635852" y="4113203"/>
            <a:ext cx="367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영업환경 약화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초대형 투자은행 출현 현실화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914400" y="4154484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모바일 사업의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핀테크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사업의 호황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차 산업혁명과 빅데이터 중시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직관적인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간편로그인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복잡한 주주관계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의사결정 느림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네이버와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1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2868</Words>
  <Application>Microsoft Office PowerPoint</Application>
  <PresentationFormat>와이드스크린</PresentationFormat>
  <Paragraphs>821</Paragraphs>
  <Slides>62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고딕</vt:lpstr>
      <vt:lpstr>나눔고딕</vt:lpstr>
      <vt:lpstr>맑은 고딕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Park IChan</cp:lastModifiedBy>
  <cp:revision>180</cp:revision>
  <dcterms:created xsi:type="dcterms:W3CDTF">2019-09-08T16:26:07Z</dcterms:created>
  <dcterms:modified xsi:type="dcterms:W3CDTF">2019-09-27T01:56:25Z</dcterms:modified>
</cp:coreProperties>
</file>